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Dosis" pitchFamily="2" charset="0"/>
      <p:regular r:id="rId28"/>
      <p:bold r:id="rId29"/>
    </p:embeddedFont>
    <p:embeddedFont>
      <p:font typeface="Montserrat" panose="00000500000000000000"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j9aQFEPMLRuXDq43vKeEiIPN8N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87410B-D0C0-4792-A781-D68F017FC150}">
  <a:tblStyle styleId="{DB87410B-D0C0-4792-A781-D68F017FC150}"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8BAFB4D8-AD31-4603-93D5-3B545F46809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86" autoAdjust="0"/>
    <p:restoredTop sz="94660"/>
  </p:normalViewPr>
  <p:slideViewPr>
    <p:cSldViewPr snapToGrid="0">
      <p:cViewPr varScale="1">
        <p:scale>
          <a:sx n="56" d="100"/>
          <a:sy n="56" d="100"/>
        </p:scale>
        <p:origin x="87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6" name="Google Shape;5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fa1465907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12fa1465907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g12fa1465907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ccde88215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g12ccde88215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g12ccde88215_0_1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2cd11ba3ff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g12cd11ba3ff_2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g12cd11ba3ff_2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2fa146590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g12fa146590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g12fa146590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2aca04e443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12aca04e443_1_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5" name="Google Shape;185;g12aca04e443_1_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aca04e443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12aca04e443_1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g12aca04e443_1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2aca04e443_1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g12aca04e443_1_1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g12aca04e443_1_1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aca04e443_1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12aca04e443_1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g12aca04e443_1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cd11ba3ff_3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12cd11ba3ff_3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12cd11ba3ff_3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aca04e443_1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12aca04e443_1_2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7" name="Google Shape;247;g12aca04e443_1_2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5" name="Google Shape;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aca04e443_1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g12aca04e443_1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g12aca04e443_1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2cd11ba3ff_3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g12cd11ba3ff_3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g12cd11ba3ff_3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2c98d74aa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1" name="Google Shape;71;g12c98d74aa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aca04e44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76" name="Google Shape;76;g12aca04e44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ccde8821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83" name="Google Shape;83;g12ccde8821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2ccde88215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91" name="Google Shape;91;g12ccde8821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aca04e443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g12aca04e443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g12aca04e443_1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aca04e443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g12aca04e443_1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g12aca04e443_1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ccde88215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12ccde88215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g12ccde88215_0_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0"/>
          <p:cNvSpPr txBox="1">
            <a:spLocks noGrp="1"/>
          </p:cNvSpPr>
          <p:nvPr>
            <p:ph type="ctrTitle"/>
          </p:nvPr>
        </p:nvSpPr>
        <p:spPr>
          <a:xfrm>
            <a:off x="415606" y="992767"/>
            <a:ext cx="5588700" cy="24123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sz="4800" b="1">
                <a:solidFill>
                  <a:schemeClr val="lt1"/>
                </a:solidFill>
                <a:latin typeface="Montserrat"/>
                <a:ea typeface="Montserrat"/>
                <a:cs typeface="Montserrat"/>
                <a:sym typeface="Montserrat"/>
              </a:defRPr>
            </a:lvl9pPr>
          </a:lstStyle>
          <a:p>
            <a:endParaRPr/>
          </a:p>
        </p:txBody>
      </p:sp>
      <p:sp>
        <p:nvSpPr>
          <p:cNvPr id="15" name="Google Shape;15;p30"/>
          <p:cNvSpPr txBox="1">
            <a:spLocks noGrp="1"/>
          </p:cNvSpPr>
          <p:nvPr>
            <p:ph type="subTitle" idx="1"/>
          </p:nvPr>
        </p:nvSpPr>
        <p:spPr>
          <a:xfrm>
            <a:off x="415600" y="3540867"/>
            <a:ext cx="5588700" cy="12921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a:endParaRPr/>
          </a:p>
        </p:txBody>
      </p:sp>
      <p:sp>
        <p:nvSpPr>
          <p:cNvPr id="16" name="Google Shape;16;p3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40"/>
          <p:cNvSpPr txBox="1">
            <a:spLocks noGrp="1"/>
          </p:cNvSpPr>
          <p:nvPr>
            <p:ph type="title" hasCustomPrompt="1"/>
          </p:nvPr>
        </p:nvSpPr>
        <p:spPr>
          <a:xfrm>
            <a:off x="500400" y="1474833"/>
            <a:ext cx="11360700" cy="2618100"/>
          </a:xfrm>
          <a:prstGeom prst="rect">
            <a:avLst/>
          </a:prstGeom>
          <a:noFill/>
          <a:ln>
            <a:noFill/>
          </a:ln>
        </p:spPr>
        <p:txBody>
          <a:bodyPr spcFirstLastPara="1" wrap="square" lIns="121900" tIns="121900" rIns="121900" bIns="121900" anchor="b" anchorCtr="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44" name="Google Shape;44;p40"/>
          <p:cNvSpPr txBox="1">
            <a:spLocks noGrp="1"/>
          </p:cNvSpPr>
          <p:nvPr>
            <p:ph type="body" idx="1"/>
          </p:nvPr>
        </p:nvSpPr>
        <p:spPr>
          <a:xfrm>
            <a:off x="415600" y="4202967"/>
            <a:ext cx="11360700" cy="1734300"/>
          </a:xfrm>
          <a:prstGeom prst="rect">
            <a:avLst/>
          </a:prstGeom>
          <a:noFill/>
          <a:ln>
            <a:noFill/>
          </a:ln>
        </p:spPr>
        <p:txBody>
          <a:bodyPr spcFirstLastPara="1" wrap="square" lIns="121900" tIns="121900" rIns="121900" bIns="121900" anchor="t" anchorCtr="0">
            <a:norm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0"/>
              </a:spcBef>
              <a:spcAft>
                <a:spcPts val="0"/>
              </a:spcAft>
              <a:buSzPts val="1900"/>
              <a:buChar char="○"/>
              <a:defRPr/>
            </a:lvl2pPr>
            <a:lvl3pPr marL="1371600" lvl="2" indent="-349250" algn="ctr">
              <a:lnSpc>
                <a:spcPct val="115000"/>
              </a:lnSpc>
              <a:spcBef>
                <a:spcPts val="0"/>
              </a:spcBef>
              <a:spcAft>
                <a:spcPts val="0"/>
              </a:spcAft>
              <a:buSzPts val="1900"/>
              <a:buChar char="■"/>
              <a:defRPr/>
            </a:lvl3pPr>
            <a:lvl4pPr marL="1828800" lvl="3" indent="-349250" algn="ctr">
              <a:lnSpc>
                <a:spcPct val="115000"/>
              </a:lnSpc>
              <a:spcBef>
                <a:spcPts val="0"/>
              </a:spcBef>
              <a:spcAft>
                <a:spcPts val="0"/>
              </a:spcAft>
              <a:buSzPts val="1900"/>
              <a:buChar char="●"/>
              <a:defRPr/>
            </a:lvl4pPr>
            <a:lvl5pPr marL="2286000" lvl="4" indent="-349250" algn="ctr">
              <a:lnSpc>
                <a:spcPct val="115000"/>
              </a:lnSpc>
              <a:spcBef>
                <a:spcPts val="0"/>
              </a:spcBef>
              <a:spcAft>
                <a:spcPts val="0"/>
              </a:spcAft>
              <a:buSzPts val="1900"/>
              <a:buChar char="○"/>
              <a:defRPr/>
            </a:lvl5pPr>
            <a:lvl6pPr marL="2743200" lvl="5" indent="-349250" algn="ctr">
              <a:lnSpc>
                <a:spcPct val="115000"/>
              </a:lnSpc>
              <a:spcBef>
                <a:spcPts val="0"/>
              </a:spcBef>
              <a:spcAft>
                <a:spcPts val="0"/>
              </a:spcAft>
              <a:buSzPts val="1900"/>
              <a:buChar char="■"/>
              <a:defRPr/>
            </a:lvl6pPr>
            <a:lvl7pPr marL="3200400" lvl="6" indent="-349250" algn="ctr">
              <a:lnSpc>
                <a:spcPct val="115000"/>
              </a:lnSpc>
              <a:spcBef>
                <a:spcPts val="0"/>
              </a:spcBef>
              <a:spcAft>
                <a:spcPts val="0"/>
              </a:spcAft>
              <a:buSzPts val="1900"/>
              <a:buChar char="●"/>
              <a:defRPr/>
            </a:lvl7pPr>
            <a:lvl8pPr marL="3657600" lvl="7" indent="-349250" algn="ctr">
              <a:lnSpc>
                <a:spcPct val="115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45" name="Google Shape;45;p4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4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42"/>
          <p:cNvSpPr txBox="1">
            <a:spLocks noGrp="1"/>
          </p:cNvSpPr>
          <p:nvPr>
            <p:ph type="title"/>
          </p:nvPr>
        </p:nvSpPr>
        <p:spPr>
          <a:xfrm>
            <a:off x="242589" y="213297"/>
            <a:ext cx="10515600" cy="4665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0" name="Google Shape;50;p4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9250" algn="l">
              <a:lnSpc>
                <a:spcPct val="90000"/>
              </a:lnSpc>
              <a:spcBef>
                <a:spcPts val="1100"/>
              </a:spcBef>
              <a:spcAft>
                <a:spcPts val="0"/>
              </a:spcAft>
              <a:buClr>
                <a:schemeClr val="dk1"/>
              </a:buClr>
              <a:buSzPts val="1900"/>
              <a:buChar char="•"/>
              <a:defRPr/>
            </a:lvl1pPr>
            <a:lvl2pPr marL="914400" lvl="1" indent="-349250" algn="l">
              <a:lnSpc>
                <a:spcPct val="90000"/>
              </a:lnSpc>
              <a:spcBef>
                <a:spcPts val="500"/>
              </a:spcBef>
              <a:spcAft>
                <a:spcPts val="0"/>
              </a:spcAft>
              <a:buClr>
                <a:schemeClr val="dk1"/>
              </a:buClr>
              <a:buSzPts val="1900"/>
              <a:buChar char="•"/>
              <a:defRPr/>
            </a:lvl2pPr>
            <a:lvl3pPr marL="1371600" lvl="2" indent="-349250" algn="l">
              <a:lnSpc>
                <a:spcPct val="90000"/>
              </a:lnSpc>
              <a:spcBef>
                <a:spcPts val="500"/>
              </a:spcBef>
              <a:spcAft>
                <a:spcPts val="0"/>
              </a:spcAft>
              <a:buClr>
                <a:schemeClr val="dk1"/>
              </a:buClr>
              <a:buSzPts val="1900"/>
              <a:buChar char="•"/>
              <a:defRPr/>
            </a:lvl3pPr>
            <a:lvl4pPr marL="1828800" lvl="3" indent="-349250" algn="l">
              <a:lnSpc>
                <a:spcPct val="90000"/>
              </a:lnSpc>
              <a:spcBef>
                <a:spcPts val="500"/>
              </a:spcBef>
              <a:spcAft>
                <a:spcPts val="0"/>
              </a:spcAft>
              <a:buClr>
                <a:schemeClr val="dk1"/>
              </a:buClr>
              <a:buSzPts val="1900"/>
              <a:buChar char="•"/>
              <a:defRPr/>
            </a:lvl4pPr>
            <a:lvl5pPr marL="2286000" lvl="4" indent="-349250" algn="l">
              <a:lnSpc>
                <a:spcPct val="90000"/>
              </a:lnSpc>
              <a:spcBef>
                <a:spcPts val="500"/>
              </a:spcBef>
              <a:spcAft>
                <a:spcPts val="0"/>
              </a:spcAft>
              <a:buClr>
                <a:schemeClr val="dk1"/>
              </a:buClr>
              <a:buSzPts val="1900"/>
              <a:buChar char="•"/>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1" name="Google Shape;51;p4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52" name="Google Shape;52;p4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endParaRPr/>
          </a:p>
        </p:txBody>
      </p:sp>
      <p:sp>
        <p:nvSpPr>
          <p:cNvPr id="53" name="Google Shape;53;p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3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31"/>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19" name="Google Shape;19;p3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0" name="Google Shape;20;p3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3"/>
          <p:cNvSpPr txBox="1">
            <a:spLocks noGrp="1"/>
          </p:cNvSpPr>
          <p:nvPr>
            <p:ph type="title"/>
          </p:nvPr>
        </p:nvSpPr>
        <p:spPr>
          <a:xfrm>
            <a:off x="933600" y="2867800"/>
            <a:ext cx="10324800" cy="1122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500"/>
              <a:buFont typeface="Montserrat"/>
              <a:buNone/>
              <a:defRPr sz="5500" b="1">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sz="5500" b="1">
                <a:solidFill>
                  <a:schemeClr val="lt1"/>
                </a:solidFill>
                <a:latin typeface="Montserrat"/>
                <a:ea typeface="Montserrat"/>
                <a:cs typeface="Montserrat"/>
                <a:sym typeface="Montserrat"/>
              </a:defRPr>
            </a:lvl9pPr>
          </a:lstStyle>
          <a:p>
            <a:endParaRPr/>
          </a:p>
        </p:txBody>
      </p:sp>
      <p:sp>
        <p:nvSpPr>
          <p:cNvPr id="23" name="Google Shape;23;p3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34"/>
          <p:cNvSpPr txBox="1">
            <a:spLocks noGrp="1"/>
          </p:cNvSpPr>
          <p:nvPr>
            <p:ph type="title"/>
          </p:nvPr>
        </p:nvSpPr>
        <p:spPr>
          <a:xfrm>
            <a:off x="585800" y="593367"/>
            <a:ext cx="111909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a:endParaRPr/>
          </a:p>
        </p:txBody>
      </p:sp>
      <p:sp>
        <p:nvSpPr>
          <p:cNvPr id="26" name="Google Shape;26;p3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marL="914400" lvl="1"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marL="1371600" lvl="2"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marL="1828800" lvl="3"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marL="2286000" lvl="4"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marL="2743200" lvl="5"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marL="3200400" lvl="6"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marL="3657600" lvl="7"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marL="4114800" lvl="8" indent="-34925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a:endParaRPr/>
          </a:p>
        </p:txBody>
      </p:sp>
      <p:sp>
        <p:nvSpPr>
          <p:cNvPr id="27" name="Google Shape;27;p3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35"/>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a:endParaRPr/>
          </a:p>
        </p:txBody>
      </p:sp>
      <p:sp>
        <p:nvSpPr>
          <p:cNvPr id="30" name="Google Shape;30;p35"/>
          <p:cNvSpPr txBox="1">
            <a:spLocks noGrp="1"/>
          </p:cNvSpPr>
          <p:nvPr>
            <p:ph type="body" idx="1"/>
          </p:nvPr>
        </p:nvSpPr>
        <p:spPr>
          <a:xfrm>
            <a:off x="415600" y="2689900"/>
            <a:ext cx="5333100" cy="34020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1" name="Google Shape;31;p35"/>
          <p:cNvSpPr txBox="1">
            <a:spLocks noGrp="1"/>
          </p:cNvSpPr>
          <p:nvPr>
            <p:ph type="body" idx="2"/>
          </p:nvPr>
        </p:nvSpPr>
        <p:spPr>
          <a:xfrm>
            <a:off x="6443200" y="2883767"/>
            <a:ext cx="5333100" cy="3207900"/>
          </a:xfrm>
          <a:prstGeom prst="rect">
            <a:avLst/>
          </a:prstGeom>
          <a:noFill/>
          <a:ln>
            <a:noFill/>
          </a:ln>
        </p:spPr>
        <p:txBody>
          <a:bodyPr spcFirstLastPara="1" wrap="square" lIns="121900" tIns="121900" rIns="121900" bIns="121900" anchor="t" anchorCtr="0">
            <a:norm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2" name="Google Shape;32;p3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37"/>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p37"/>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rm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0"/>
              </a:spcBef>
              <a:spcAft>
                <a:spcPts val="0"/>
              </a:spcAft>
              <a:buSzPts val="1600"/>
              <a:buChar char="○"/>
              <a:defRPr sz="1600"/>
            </a:lvl2pPr>
            <a:lvl3pPr marL="1371600" lvl="2" indent="-330200" algn="l">
              <a:lnSpc>
                <a:spcPct val="115000"/>
              </a:lnSpc>
              <a:spcBef>
                <a:spcPts val="0"/>
              </a:spcBef>
              <a:spcAft>
                <a:spcPts val="0"/>
              </a:spcAft>
              <a:buSzPts val="1600"/>
              <a:buChar char="■"/>
              <a:defRPr sz="1600"/>
            </a:lvl3pPr>
            <a:lvl4pPr marL="1828800" lvl="3" indent="-330200" algn="l">
              <a:lnSpc>
                <a:spcPct val="115000"/>
              </a:lnSpc>
              <a:spcBef>
                <a:spcPts val="0"/>
              </a:spcBef>
              <a:spcAft>
                <a:spcPts val="0"/>
              </a:spcAft>
              <a:buSzPts val="1600"/>
              <a:buChar char="●"/>
              <a:defRPr sz="1600"/>
            </a:lvl4pPr>
            <a:lvl5pPr marL="2286000" lvl="4" indent="-330200" algn="l">
              <a:lnSpc>
                <a:spcPct val="115000"/>
              </a:lnSpc>
              <a:spcBef>
                <a:spcPts val="0"/>
              </a:spcBef>
              <a:spcAft>
                <a:spcPts val="0"/>
              </a:spcAft>
              <a:buSzPts val="1600"/>
              <a:buChar char="○"/>
              <a:defRPr sz="1600"/>
            </a:lvl5pPr>
            <a:lvl6pPr marL="2743200" lvl="5" indent="-330200" algn="l">
              <a:lnSpc>
                <a:spcPct val="115000"/>
              </a:lnSpc>
              <a:spcBef>
                <a:spcPts val="0"/>
              </a:spcBef>
              <a:spcAft>
                <a:spcPts val="0"/>
              </a:spcAft>
              <a:buSzPts val="1600"/>
              <a:buChar char="■"/>
              <a:defRPr sz="1600"/>
            </a:lvl6pPr>
            <a:lvl7pPr marL="3200400" lvl="6" indent="-330200" algn="l">
              <a:lnSpc>
                <a:spcPct val="115000"/>
              </a:lnSpc>
              <a:spcBef>
                <a:spcPts val="0"/>
              </a:spcBef>
              <a:spcAft>
                <a:spcPts val="0"/>
              </a:spcAft>
              <a:buSzPts val="1600"/>
              <a:buChar char="●"/>
              <a:defRPr sz="1600"/>
            </a:lvl7pPr>
            <a:lvl8pPr marL="3657600" lvl="7" indent="-330200" algn="l">
              <a:lnSpc>
                <a:spcPct val="115000"/>
              </a:lnSpc>
              <a:spcBef>
                <a:spcPts val="0"/>
              </a:spcBef>
              <a:spcAft>
                <a:spcPts val="0"/>
              </a:spcAft>
              <a:buSzPts val="1600"/>
              <a:buChar char="○"/>
              <a:defRPr sz="1600"/>
            </a:lvl8pPr>
            <a:lvl9pPr marL="4114800" lvl="8" indent="-330200" algn="l">
              <a:lnSpc>
                <a:spcPct val="115000"/>
              </a:lnSpc>
              <a:spcBef>
                <a:spcPts val="0"/>
              </a:spcBef>
              <a:spcAft>
                <a:spcPts val="0"/>
              </a:spcAft>
              <a:buSzPts val="1600"/>
              <a:buChar char="■"/>
              <a:defRPr sz="1600"/>
            </a:lvl9pPr>
          </a:lstStyle>
          <a:p>
            <a:endParaRPr/>
          </a:p>
        </p:txBody>
      </p:sp>
      <p:sp>
        <p:nvSpPr>
          <p:cNvPr id="37" name="Google Shape;37;p37"/>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38"/>
          <p:cNvSpPr txBox="1">
            <a:spLocks noGrp="1"/>
          </p:cNvSpPr>
          <p:nvPr>
            <p:ph type="title"/>
          </p:nvPr>
        </p:nvSpPr>
        <p:spPr>
          <a:xfrm>
            <a:off x="1850800" y="701800"/>
            <a:ext cx="8490300" cy="5454300"/>
          </a:xfrm>
          <a:prstGeom prst="rect">
            <a:avLst/>
          </a:prstGeom>
          <a:noFill/>
          <a:ln>
            <a:noFill/>
          </a:ln>
        </p:spPr>
        <p:txBody>
          <a:bodyPr spcFirstLastPara="1" wrap="square" lIns="121900" tIns="121900" rIns="121900" bIns="121900" anchor="ctr" anchorCtr="0">
            <a:normAutofit/>
          </a:bodyPr>
          <a:lstStyle>
            <a:lvl1pPr lvl="0" algn="ctr">
              <a:lnSpc>
                <a:spcPct val="100000"/>
              </a:lnSpc>
              <a:spcBef>
                <a:spcPts val="0"/>
              </a:spcBef>
              <a:spcAft>
                <a:spcPts val="0"/>
              </a:spcAft>
              <a:buSzPts val="5500"/>
              <a:buFont typeface="Montserrat"/>
              <a:buNone/>
              <a:defRPr sz="5500" b="1">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sz="5500" b="1">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sz="5500" b="1">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sz="5500" b="1">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sz="5500" b="1">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sz="5500" b="1">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sz="5500" b="1">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sz="5500" b="1">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sz="5500" b="1">
                <a:latin typeface="Montserrat"/>
                <a:ea typeface="Montserrat"/>
                <a:cs typeface="Montserrat"/>
                <a:sym typeface="Montserrat"/>
              </a:defRPr>
            </a:lvl9pPr>
          </a:lstStyle>
          <a:p>
            <a:endParaRPr/>
          </a:p>
        </p:txBody>
      </p:sp>
      <p:sp>
        <p:nvSpPr>
          <p:cNvPr id="40" name="Google Shape;40;p3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12" name="Google Shape;12;p2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teknisimobil.com/dasar-otomotif/8-bentuk-bodi-mobil-apa-saja-itu-16369/"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8" name="Google Shape;58;p1" descr="A close up of a logo  Description automatically generated"/>
          <p:cNvPicPr preferRelativeResize="0"/>
          <p:nvPr/>
        </p:nvPicPr>
        <p:blipFill rotWithShape="1">
          <a:blip r:embed="rId3">
            <a:alphaModFix amt="52999"/>
          </a:blip>
          <a:srcRect r="62945"/>
          <a:stretch/>
        </p:blipFill>
        <p:spPr>
          <a:xfrm flipH="1">
            <a:off x="9117899" y="3211537"/>
            <a:ext cx="3042362" cy="3421005"/>
          </a:xfrm>
          <a:prstGeom prst="rect">
            <a:avLst/>
          </a:prstGeom>
          <a:noFill/>
          <a:ln>
            <a:noFill/>
          </a:ln>
        </p:spPr>
      </p:pic>
      <p:sp>
        <p:nvSpPr>
          <p:cNvPr id="59" name="Google Shape;59;p1"/>
          <p:cNvSpPr txBox="1"/>
          <p:nvPr/>
        </p:nvSpPr>
        <p:spPr>
          <a:xfrm>
            <a:off x="491875" y="1647401"/>
            <a:ext cx="4161300" cy="1513800"/>
          </a:xfrm>
          <a:prstGeom prst="rect">
            <a:avLst/>
          </a:prstGeom>
          <a:noFill/>
          <a:ln>
            <a:noFill/>
          </a:ln>
        </p:spPr>
        <p:txBody>
          <a:bodyPr spcFirstLastPara="1" wrap="square" lIns="91425" tIns="45700" rIns="91425" bIns="45700" anchor="t" anchorCtr="0">
            <a:spAutoFit/>
          </a:bodyPr>
          <a:lstStyle/>
          <a:p>
            <a:pPr marL="0" marR="0" lvl="0" indent="0" algn="l" rtl="0">
              <a:lnSpc>
                <a:spcPct val="133333"/>
              </a:lnSpc>
              <a:spcBef>
                <a:spcPts val="0"/>
              </a:spcBef>
              <a:spcAft>
                <a:spcPts val="0"/>
              </a:spcAft>
              <a:buClr>
                <a:srgbClr val="000000"/>
              </a:buClr>
              <a:buSzPts val="3600"/>
              <a:buFont typeface="Arial"/>
              <a:buNone/>
            </a:pPr>
            <a:r>
              <a:rPr lang="en-US" sz="3600" b="1" i="0" u="none" strike="noStrike" cap="none">
                <a:solidFill>
                  <a:schemeClr val="lt1"/>
                </a:solidFill>
                <a:latin typeface="Montserrat"/>
                <a:ea typeface="Montserrat"/>
                <a:cs typeface="Montserrat"/>
                <a:sym typeface="Montserrat"/>
              </a:rPr>
              <a:t>Used Car Auction Prices</a:t>
            </a:r>
            <a:endParaRPr sz="1400" b="0" i="0" u="none" strike="noStrike" cap="none">
              <a:solidFill>
                <a:schemeClr val="lt1"/>
              </a:solidFill>
              <a:latin typeface="Arial"/>
              <a:ea typeface="Arial"/>
              <a:cs typeface="Arial"/>
              <a:sym typeface="Arial"/>
            </a:endParaRPr>
          </a:p>
        </p:txBody>
      </p:sp>
      <p:sp>
        <p:nvSpPr>
          <p:cNvPr id="60" name="Google Shape;60;p1"/>
          <p:cNvSpPr txBox="1"/>
          <p:nvPr/>
        </p:nvSpPr>
        <p:spPr>
          <a:xfrm>
            <a:off x="491867" y="3575616"/>
            <a:ext cx="3064500" cy="153920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Montserrat"/>
                <a:ea typeface="Montserrat"/>
                <a:cs typeface="Montserrat"/>
                <a:sym typeface="Montserrat"/>
              </a:rPr>
              <a:t>Dokumen Laporan Final Project</a:t>
            </a:r>
            <a:endParaRPr sz="1400" b="0" i="0" u="none" strike="noStrike" cap="none">
              <a:solidFill>
                <a:schemeClr val="lt1"/>
              </a:solidFill>
              <a:latin typeface="Arial"/>
              <a:ea typeface="Arial"/>
              <a:cs typeface="Arial"/>
              <a:sym typeface="Arial"/>
            </a:endParaRPr>
          </a:p>
        </p:txBody>
      </p:sp>
      <p:cxnSp>
        <p:nvCxnSpPr>
          <p:cNvPr id="61" name="Google Shape;61;p1"/>
          <p:cNvCxnSpPr/>
          <p:nvPr/>
        </p:nvCxnSpPr>
        <p:spPr>
          <a:xfrm>
            <a:off x="636494" y="3231896"/>
            <a:ext cx="2524500" cy="23100"/>
          </a:xfrm>
          <a:prstGeom prst="straightConnector1">
            <a:avLst/>
          </a:prstGeom>
          <a:noFill/>
          <a:ln w="76200" cap="flat" cmpd="sng">
            <a:solidFill>
              <a:schemeClr val="lt1"/>
            </a:solidFill>
            <a:prstDash val="solid"/>
            <a:miter lim="800000"/>
            <a:headEnd type="none" w="sm" len="sm"/>
            <a:tailEnd type="none" w="sm" len="sm"/>
          </a:ln>
        </p:spPr>
      </p:cxnSp>
      <p:sp>
        <p:nvSpPr>
          <p:cNvPr id="62" name="Google Shape;62;p1"/>
          <p:cNvSpPr txBox="1"/>
          <p:nvPr/>
        </p:nvSpPr>
        <p:spPr>
          <a:xfrm>
            <a:off x="505802" y="5284715"/>
            <a:ext cx="3225000" cy="27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Montserrat"/>
                <a:ea typeface="Montserrat"/>
                <a:cs typeface="Montserrat"/>
                <a:sym typeface="Montserrat"/>
              </a:rPr>
              <a:t>(dipresentasikan setiap sesi mentoring)</a:t>
            </a:r>
            <a:endParaRPr sz="1200" b="0" i="0" u="none" strike="noStrike" cap="none">
              <a:solidFill>
                <a:schemeClr val="lt1"/>
              </a:solidFill>
              <a:latin typeface="Montserrat"/>
              <a:ea typeface="Montserrat"/>
              <a:cs typeface="Montserrat"/>
              <a:sym typeface="Montserra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grpSp>
        <p:nvGrpSpPr>
          <p:cNvPr id="139" name="Google Shape;139;g12fa1465907_0_18"/>
          <p:cNvGrpSpPr/>
          <p:nvPr/>
        </p:nvGrpSpPr>
        <p:grpSpPr>
          <a:xfrm>
            <a:off x="697150" y="147800"/>
            <a:ext cx="6419700" cy="1046100"/>
            <a:chOff x="697150" y="147800"/>
            <a:chExt cx="6419700" cy="1046100"/>
          </a:xfrm>
        </p:grpSpPr>
        <p:sp>
          <p:nvSpPr>
            <p:cNvPr id="140" name="Google Shape;140;g12fa1465907_0_18"/>
            <p:cNvSpPr txBox="1"/>
            <p:nvPr/>
          </p:nvSpPr>
          <p:spPr>
            <a:xfrm>
              <a:off x="697150" y="147800"/>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3. Handle Value in Categorical columns</a:t>
              </a:r>
              <a:endParaRPr sz="2400" b="1" i="0" u="none" strike="noStrike" cap="none">
                <a:solidFill>
                  <a:srgbClr val="0000FF"/>
                </a:solidFill>
                <a:latin typeface="Arial"/>
                <a:ea typeface="Arial"/>
                <a:cs typeface="Arial"/>
                <a:sym typeface="Arial"/>
              </a:endParaRPr>
            </a:p>
          </p:txBody>
        </p:sp>
        <p:sp>
          <p:nvSpPr>
            <p:cNvPr id="141" name="Google Shape;141;g12fa1465907_0_18"/>
            <p:cNvSpPr txBox="1"/>
            <p:nvPr/>
          </p:nvSpPr>
          <p:spPr>
            <a:xfrm>
              <a:off x="811450" y="683300"/>
              <a:ext cx="6305400" cy="510600"/>
            </a:xfrm>
            <a:prstGeom prst="rect">
              <a:avLst/>
            </a:prstGeom>
            <a:noFill/>
            <a:ln>
              <a:noFill/>
            </a:ln>
          </p:spPr>
          <p:txBody>
            <a:bodyPr spcFirstLastPara="1" wrap="square" lIns="91425" tIns="91425" rIns="91425" bIns="91425" anchor="t" anchorCtr="0">
              <a:spAutoFit/>
            </a:bodyPr>
            <a:lstStyle/>
            <a:p>
              <a:pPr marL="457200" marR="0" lvl="0" indent="0" algn="l" rtl="0">
                <a:lnSpc>
                  <a:spcPct val="95000"/>
                </a:lnSpc>
                <a:spcBef>
                  <a:spcPts val="0"/>
                </a:spcBef>
                <a:spcAft>
                  <a:spcPts val="0"/>
                </a:spcAft>
                <a:buClr>
                  <a:srgbClr val="000000"/>
                </a:buClr>
                <a:buSzPts val="2229"/>
                <a:buFont typeface="Arial"/>
                <a:buNone/>
              </a:pPr>
              <a:r>
                <a:rPr lang="en-US" sz="2229" b="1" i="0" u="none" strike="noStrike" cap="none">
                  <a:solidFill>
                    <a:schemeClr val="dk1"/>
                  </a:solidFill>
                  <a:latin typeface="Dosis"/>
                  <a:ea typeface="Dosis"/>
                  <a:cs typeface="Dosis"/>
                  <a:sym typeface="Dosis"/>
                </a:rPr>
                <a:t>Kolom </a:t>
              </a:r>
              <a:r>
                <a:rPr lang="en-US" sz="2229" b="1">
                  <a:solidFill>
                    <a:schemeClr val="dk1"/>
                  </a:solidFill>
                  <a:latin typeface="Dosis"/>
                  <a:ea typeface="Dosis"/>
                  <a:cs typeface="Dosis"/>
                  <a:sym typeface="Dosis"/>
                </a:rPr>
                <a:t>Interior</a:t>
              </a:r>
              <a:endParaRPr sz="1600" b="0" i="0" u="none" strike="noStrike" cap="none">
                <a:solidFill>
                  <a:srgbClr val="000000"/>
                </a:solidFill>
                <a:latin typeface="Arial"/>
                <a:ea typeface="Arial"/>
                <a:cs typeface="Arial"/>
                <a:sym typeface="Arial"/>
              </a:endParaRPr>
            </a:p>
          </p:txBody>
        </p:sp>
      </p:grpSp>
      <p:sp>
        <p:nvSpPr>
          <p:cNvPr id="142" name="Google Shape;142;g12fa1465907_0_18"/>
          <p:cNvSpPr txBox="1"/>
          <p:nvPr/>
        </p:nvSpPr>
        <p:spPr>
          <a:xfrm>
            <a:off x="559950" y="1270625"/>
            <a:ext cx="44406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semua value pada kolom </a:t>
            </a:r>
            <a:r>
              <a:rPr lang="en-US" sz="1800">
                <a:solidFill>
                  <a:schemeClr val="dk1"/>
                </a:solidFill>
                <a:latin typeface="Dosis"/>
                <a:ea typeface="Dosis"/>
                <a:cs typeface="Dosis"/>
                <a:sym typeface="Dosis"/>
              </a:rPr>
              <a:t>Interior</a:t>
            </a:r>
            <a:endParaRPr sz="1800" b="0" i="0" u="none" strike="noStrike" cap="none">
              <a:solidFill>
                <a:schemeClr val="dk1"/>
              </a:solidFill>
              <a:latin typeface="Dosis"/>
              <a:ea typeface="Dosis"/>
              <a:cs typeface="Dosis"/>
              <a:sym typeface="Dosis"/>
            </a:endParaRPr>
          </a:p>
        </p:txBody>
      </p:sp>
      <p:sp>
        <p:nvSpPr>
          <p:cNvPr id="143" name="Google Shape;143;g12fa1465907_0_18"/>
          <p:cNvSpPr txBox="1"/>
          <p:nvPr/>
        </p:nvSpPr>
        <p:spPr>
          <a:xfrm>
            <a:off x="1016625" y="5599250"/>
            <a:ext cx="107442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44" name="Google Shape;144;g12fa1465907_0_18"/>
          <p:cNvSpPr txBox="1"/>
          <p:nvPr/>
        </p:nvSpPr>
        <p:spPr>
          <a:xfrm>
            <a:off x="7315200" y="1270625"/>
            <a:ext cx="42975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a:t>
            </a:r>
            <a:r>
              <a:rPr lang="en-US" sz="1800">
                <a:solidFill>
                  <a:schemeClr val="dk1"/>
                </a:solidFill>
                <a:latin typeface="Dosis"/>
                <a:ea typeface="Dosis"/>
                <a:cs typeface="Dosis"/>
                <a:sym typeface="Dosis"/>
              </a:rPr>
              <a:t>setelah rekategorisasi</a:t>
            </a:r>
            <a:r>
              <a:rPr lang="en-US" sz="1800" b="0" i="0" u="none" strike="noStrike" cap="none">
                <a:solidFill>
                  <a:schemeClr val="dk1"/>
                </a:solidFill>
                <a:latin typeface="Dosis"/>
                <a:ea typeface="Dosis"/>
                <a:cs typeface="Dosis"/>
                <a:sym typeface="Dosis"/>
              </a:rPr>
              <a:t> kolom </a:t>
            </a:r>
            <a:r>
              <a:rPr lang="en-US" sz="1800">
                <a:solidFill>
                  <a:schemeClr val="dk1"/>
                </a:solidFill>
                <a:latin typeface="Dosis"/>
                <a:ea typeface="Dosis"/>
                <a:cs typeface="Dosis"/>
                <a:sym typeface="Dosis"/>
              </a:rPr>
              <a:t>Interior</a:t>
            </a:r>
            <a:endParaRPr sz="1800" b="0" i="0" u="none" strike="noStrike" cap="none">
              <a:solidFill>
                <a:schemeClr val="dk1"/>
              </a:solidFill>
              <a:latin typeface="Dosis"/>
              <a:ea typeface="Dosis"/>
              <a:cs typeface="Dosis"/>
              <a:sym typeface="Dosis"/>
            </a:endParaRPr>
          </a:p>
        </p:txBody>
      </p:sp>
      <p:sp>
        <p:nvSpPr>
          <p:cNvPr id="145" name="Google Shape;145;g12fa1465907_0_18"/>
          <p:cNvSpPr txBox="1"/>
          <p:nvPr/>
        </p:nvSpPr>
        <p:spPr>
          <a:xfrm>
            <a:off x="1552200" y="4870350"/>
            <a:ext cx="9087600" cy="17085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a:solidFill>
                  <a:schemeClr val="dk1"/>
                </a:solidFill>
                <a:latin typeface="Dosis"/>
                <a:ea typeface="Dosis"/>
                <a:cs typeface="Dosis"/>
                <a:sym typeface="Dosis"/>
              </a:rPr>
              <a:t>Karena jumlah unique value pada kolom interior juga cukup tinggi, kami juga memutuskan untuk melakukan rekategorisasi dengan memilih 96% value dengan frekuensi tertinggi, lalu sisanya sebagai value </a:t>
            </a:r>
            <a:r>
              <a:rPr lang="en-US" sz="1800" b="1" u="sng">
                <a:solidFill>
                  <a:schemeClr val="dk1"/>
                </a:solidFill>
                <a:latin typeface="Dosis"/>
                <a:ea typeface="Dosis"/>
                <a:cs typeface="Dosis"/>
                <a:sym typeface="Dosis"/>
              </a:rPr>
              <a:t>others</a:t>
            </a:r>
            <a:r>
              <a:rPr lang="en-US" sz="1800">
                <a:solidFill>
                  <a:schemeClr val="dk1"/>
                </a:solidFill>
                <a:latin typeface="Dosis"/>
                <a:ea typeface="Dosis"/>
                <a:cs typeface="Dosis"/>
                <a:sym typeface="Dosis"/>
              </a:rPr>
              <a:t>. Dari kde di atas, setelah rekategorisasi, unique value pada kolom interior menjadi black, beige, tan, gray, dan others,</a:t>
            </a:r>
            <a:endParaRPr sz="1800" b="0" i="0" u="none" strike="noStrike" cap="none">
              <a:solidFill>
                <a:schemeClr val="dk1"/>
              </a:solidFill>
              <a:latin typeface="Dosis"/>
              <a:ea typeface="Dosis"/>
              <a:cs typeface="Dosis"/>
              <a:sym typeface="Dosis"/>
            </a:endParaRPr>
          </a:p>
        </p:txBody>
      </p:sp>
      <p:pic>
        <p:nvPicPr>
          <p:cNvPr id="146" name="Google Shape;146;g12fa1465907_0_18"/>
          <p:cNvPicPr preferRelativeResize="0"/>
          <p:nvPr/>
        </p:nvPicPr>
        <p:blipFill>
          <a:blip r:embed="rId3">
            <a:alphaModFix/>
          </a:blip>
          <a:stretch>
            <a:fillRect/>
          </a:stretch>
        </p:blipFill>
        <p:spPr>
          <a:xfrm>
            <a:off x="285750" y="1748374"/>
            <a:ext cx="5935418" cy="3016199"/>
          </a:xfrm>
          <a:prstGeom prst="rect">
            <a:avLst/>
          </a:prstGeom>
          <a:noFill/>
          <a:ln>
            <a:noFill/>
          </a:ln>
        </p:spPr>
      </p:pic>
      <p:pic>
        <p:nvPicPr>
          <p:cNvPr id="147" name="Google Shape;147;g12fa1465907_0_18"/>
          <p:cNvPicPr preferRelativeResize="0"/>
          <p:nvPr/>
        </p:nvPicPr>
        <p:blipFill>
          <a:blip r:embed="rId4">
            <a:alphaModFix/>
          </a:blip>
          <a:stretch>
            <a:fillRect/>
          </a:stretch>
        </p:blipFill>
        <p:spPr>
          <a:xfrm>
            <a:off x="6610723" y="1884725"/>
            <a:ext cx="5428877" cy="28332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2ccde88215_0_104"/>
          <p:cNvSpPr txBox="1"/>
          <p:nvPr/>
        </p:nvSpPr>
        <p:spPr>
          <a:xfrm>
            <a:off x="6883650" y="260250"/>
            <a:ext cx="2231700" cy="510600"/>
          </a:xfrm>
          <a:prstGeom prst="rect">
            <a:avLst/>
          </a:prstGeom>
          <a:noFill/>
          <a:ln>
            <a:noFill/>
          </a:ln>
        </p:spPr>
        <p:txBody>
          <a:bodyPr spcFirstLastPara="1" wrap="square" lIns="91425" tIns="91425" rIns="91425" bIns="91425" anchor="t" anchorCtr="0">
            <a:spAutoFit/>
          </a:bodyPr>
          <a:lstStyle/>
          <a:p>
            <a:pPr marL="457200" marR="0" lvl="0" indent="0" algn="l" rtl="0">
              <a:lnSpc>
                <a:spcPct val="95000"/>
              </a:lnSpc>
              <a:spcBef>
                <a:spcPts val="0"/>
              </a:spcBef>
              <a:spcAft>
                <a:spcPts val="0"/>
              </a:spcAft>
              <a:buClr>
                <a:srgbClr val="000000"/>
              </a:buClr>
              <a:buSzPts val="2229"/>
              <a:buFont typeface="Arial"/>
              <a:buNone/>
            </a:pPr>
            <a:r>
              <a:rPr lang="en-US" sz="2229" b="1" i="0" u="none" strike="noStrike" cap="none">
                <a:solidFill>
                  <a:schemeClr val="dk1"/>
                </a:solidFill>
                <a:latin typeface="Dosis"/>
                <a:ea typeface="Dosis"/>
                <a:cs typeface="Dosis"/>
                <a:sym typeface="Dosis"/>
              </a:rPr>
              <a:t>Kolom Make</a:t>
            </a:r>
            <a:endParaRPr sz="1600" b="0" i="0" u="none" strike="noStrike" cap="none">
              <a:solidFill>
                <a:srgbClr val="000000"/>
              </a:solidFill>
              <a:latin typeface="Arial"/>
              <a:ea typeface="Arial"/>
              <a:cs typeface="Arial"/>
              <a:sym typeface="Arial"/>
            </a:endParaRPr>
          </a:p>
        </p:txBody>
      </p:sp>
      <p:pic>
        <p:nvPicPr>
          <p:cNvPr id="154" name="Google Shape;154;g12ccde88215_0_104"/>
          <p:cNvPicPr preferRelativeResize="0"/>
          <p:nvPr/>
        </p:nvPicPr>
        <p:blipFill rotWithShape="1">
          <a:blip r:embed="rId3">
            <a:alphaModFix/>
          </a:blip>
          <a:srcRect/>
          <a:stretch/>
        </p:blipFill>
        <p:spPr>
          <a:xfrm>
            <a:off x="902488" y="2686101"/>
            <a:ext cx="10387027" cy="3824601"/>
          </a:xfrm>
          <a:prstGeom prst="rect">
            <a:avLst/>
          </a:prstGeom>
          <a:noFill/>
          <a:ln>
            <a:noFill/>
          </a:ln>
        </p:spPr>
      </p:pic>
      <p:sp>
        <p:nvSpPr>
          <p:cNvPr id="155" name="Google Shape;155;g12ccde88215_0_104"/>
          <p:cNvSpPr txBox="1">
            <a:spLocks noGrp="1"/>
          </p:cNvSpPr>
          <p:nvPr>
            <p:ph type="body" idx="1"/>
          </p:nvPr>
        </p:nvSpPr>
        <p:spPr>
          <a:xfrm>
            <a:off x="697150" y="683300"/>
            <a:ext cx="11332500" cy="1538400"/>
          </a:xfrm>
          <a:prstGeom prst="rect">
            <a:avLst/>
          </a:prstGeom>
          <a:noFill/>
          <a:ln>
            <a:noFill/>
          </a:ln>
        </p:spPr>
        <p:txBody>
          <a:bodyPr spcFirstLastPara="1" wrap="square" lIns="121900" tIns="121900" rIns="121900" bIns="121900" anchor="t" anchorCtr="0">
            <a:noAutofit/>
          </a:bodyPr>
          <a:lstStyle/>
          <a:p>
            <a:pPr marL="457200" lvl="0" indent="-317500" algn="just" rtl="0">
              <a:lnSpc>
                <a:spcPct val="150000"/>
              </a:lnSpc>
              <a:spcBef>
                <a:spcPts val="0"/>
              </a:spcBef>
              <a:spcAft>
                <a:spcPts val="0"/>
              </a:spcAft>
              <a:buSzPts val="1400"/>
              <a:buFont typeface="Arial"/>
              <a:buChar char="●"/>
            </a:pPr>
            <a:r>
              <a:rPr lang="en-US" sz="1400">
                <a:latin typeface="Arial"/>
                <a:ea typeface="Arial"/>
                <a:cs typeface="Arial"/>
                <a:sym typeface="Arial"/>
              </a:rPr>
              <a:t>Pertama, dilakukan handling inconsistent value karena adanya perbedaan karakter huruf dari setiap value yang ada pada kolom make. Contohnya: Kia-kia; Ford-ford; dll. Oleh karena itu, di sini kami memanfaatkan str.lower() untuk membuat semua value menjadi lowercase.</a:t>
            </a:r>
            <a:endParaRPr sz="1400">
              <a:latin typeface="Arial"/>
              <a:ea typeface="Arial"/>
              <a:cs typeface="Arial"/>
              <a:sym typeface="Arial"/>
            </a:endParaRPr>
          </a:p>
          <a:p>
            <a:pPr marL="457200" lvl="0" indent="-317500" algn="just" rtl="0">
              <a:lnSpc>
                <a:spcPct val="150000"/>
              </a:lnSpc>
              <a:spcBef>
                <a:spcPts val="0"/>
              </a:spcBef>
              <a:spcAft>
                <a:spcPts val="0"/>
              </a:spcAft>
              <a:buSzPts val="1400"/>
              <a:buFont typeface="Arial"/>
              <a:buChar char="●"/>
            </a:pPr>
            <a:r>
              <a:rPr lang="en-US" sz="1400">
                <a:latin typeface="Arial"/>
                <a:ea typeface="Arial"/>
                <a:cs typeface="Arial"/>
                <a:sym typeface="Arial"/>
              </a:rPr>
              <a:t>Kedua, kami melakukan handling inconsistent value pada beberapa value yang sebenarnya merupakan brand yang sama tetapi penulisannya berbeda. Contoh: land rover dan landrover; vw dan volkswagen; ford tk dan ford truck. Oleh karena itu, di sini kami menyamakan value-value tersebut menjadi satu value saja untuk setiap brand. </a:t>
            </a:r>
            <a:endParaRPr sz="1400">
              <a:latin typeface="Arial"/>
              <a:ea typeface="Arial"/>
              <a:cs typeface="Arial"/>
              <a:sym typeface="Arial"/>
            </a:endParaRPr>
          </a:p>
        </p:txBody>
      </p:sp>
      <p:sp>
        <p:nvSpPr>
          <p:cNvPr id="156" name="Google Shape;156;g12ccde88215_0_104"/>
          <p:cNvSpPr txBox="1">
            <a:spLocks noGrp="1"/>
          </p:cNvSpPr>
          <p:nvPr>
            <p:ph type="body" idx="1"/>
          </p:nvPr>
        </p:nvSpPr>
        <p:spPr>
          <a:xfrm>
            <a:off x="3932418" y="6322225"/>
            <a:ext cx="4497300" cy="607200"/>
          </a:xfrm>
          <a:prstGeom prst="rect">
            <a:avLst/>
          </a:prstGeom>
          <a:noFill/>
          <a:ln>
            <a:noFill/>
          </a:ln>
        </p:spPr>
        <p:txBody>
          <a:bodyPr spcFirstLastPara="1" wrap="square" lIns="121900" tIns="121900" rIns="121900" bIns="121900" anchor="t" anchorCtr="0">
            <a:normAutofit/>
          </a:bodyPr>
          <a:lstStyle/>
          <a:p>
            <a:pPr marL="457200" lvl="0" indent="0" algn="just" rtl="0">
              <a:lnSpc>
                <a:spcPct val="150000"/>
              </a:lnSpc>
              <a:spcBef>
                <a:spcPts val="0"/>
              </a:spcBef>
              <a:spcAft>
                <a:spcPts val="0"/>
              </a:spcAft>
              <a:buSzPts val="1900"/>
              <a:buNone/>
            </a:pPr>
            <a:r>
              <a:rPr lang="en-US" sz="1600">
                <a:latin typeface="Arial"/>
                <a:ea typeface="Arial"/>
                <a:cs typeface="Arial"/>
                <a:sym typeface="Arial"/>
              </a:rPr>
              <a:t>Barplot setelah handle inconsistent value</a:t>
            </a:r>
            <a:endParaRPr sz="1600">
              <a:latin typeface="Arial"/>
              <a:ea typeface="Arial"/>
              <a:cs typeface="Arial"/>
              <a:sym typeface="Arial"/>
            </a:endParaRPr>
          </a:p>
        </p:txBody>
      </p:sp>
      <p:sp>
        <p:nvSpPr>
          <p:cNvPr id="157" name="Google Shape;157;g12ccde88215_0_104"/>
          <p:cNvSpPr txBox="1"/>
          <p:nvPr/>
        </p:nvSpPr>
        <p:spPr>
          <a:xfrm>
            <a:off x="697150" y="147800"/>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3. Handle Value in Categorical columns</a:t>
            </a:r>
            <a:endParaRPr sz="2400" b="1" i="0" u="none" strike="noStrike" cap="none">
              <a:solidFill>
                <a:srgbClr val="0000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g12cd11ba3ff_2_1"/>
          <p:cNvSpPr txBox="1"/>
          <p:nvPr/>
        </p:nvSpPr>
        <p:spPr>
          <a:xfrm>
            <a:off x="5340600" y="683300"/>
            <a:ext cx="2231700" cy="510600"/>
          </a:xfrm>
          <a:prstGeom prst="rect">
            <a:avLst/>
          </a:prstGeom>
          <a:noFill/>
          <a:ln>
            <a:noFill/>
          </a:ln>
        </p:spPr>
        <p:txBody>
          <a:bodyPr spcFirstLastPara="1" wrap="square" lIns="91425" tIns="91425" rIns="91425" bIns="91425" anchor="t" anchorCtr="0">
            <a:spAutoFit/>
          </a:bodyPr>
          <a:lstStyle/>
          <a:p>
            <a:pPr marL="457200" marR="0" lvl="0" indent="0" algn="l" rtl="0">
              <a:lnSpc>
                <a:spcPct val="95000"/>
              </a:lnSpc>
              <a:spcBef>
                <a:spcPts val="0"/>
              </a:spcBef>
              <a:spcAft>
                <a:spcPts val="0"/>
              </a:spcAft>
              <a:buClr>
                <a:srgbClr val="000000"/>
              </a:buClr>
              <a:buSzPts val="2229"/>
              <a:buFont typeface="Arial"/>
              <a:buNone/>
            </a:pPr>
            <a:r>
              <a:rPr lang="en-US" sz="2229" b="1" i="0" u="none" strike="noStrike" cap="none">
                <a:solidFill>
                  <a:schemeClr val="dk1"/>
                </a:solidFill>
                <a:latin typeface="Dosis"/>
                <a:ea typeface="Dosis"/>
                <a:cs typeface="Dosis"/>
                <a:sym typeface="Dosis"/>
              </a:rPr>
              <a:t>Kolom Make</a:t>
            </a:r>
            <a:endParaRPr sz="1600" b="0" i="0" u="none" strike="noStrike" cap="none">
              <a:solidFill>
                <a:srgbClr val="000000"/>
              </a:solidFill>
              <a:latin typeface="Arial"/>
              <a:ea typeface="Arial"/>
              <a:cs typeface="Arial"/>
              <a:sym typeface="Arial"/>
            </a:endParaRPr>
          </a:p>
        </p:txBody>
      </p:sp>
      <p:sp>
        <p:nvSpPr>
          <p:cNvPr id="164" name="Google Shape;164;g12cd11ba3ff_2_1"/>
          <p:cNvSpPr txBox="1"/>
          <p:nvPr/>
        </p:nvSpPr>
        <p:spPr>
          <a:xfrm>
            <a:off x="982899" y="1286763"/>
            <a:ext cx="47415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sebelum rekategorisasi pada kolom Make</a:t>
            </a:r>
            <a:endParaRPr sz="1800" b="0" i="0" u="none" strike="noStrike" cap="none">
              <a:solidFill>
                <a:schemeClr val="dk1"/>
              </a:solidFill>
              <a:latin typeface="Dosis"/>
              <a:ea typeface="Dosis"/>
              <a:cs typeface="Dosis"/>
              <a:sym typeface="Dosis"/>
            </a:endParaRPr>
          </a:p>
        </p:txBody>
      </p:sp>
      <p:sp>
        <p:nvSpPr>
          <p:cNvPr id="165" name="Google Shape;165;g12cd11ba3ff_2_1"/>
          <p:cNvSpPr txBox="1"/>
          <p:nvPr/>
        </p:nvSpPr>
        <p:spPr>
          <a:xfrm>
            <a:off x="697150" y="147800"/>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3. Handle Value in Categorical columns</a:t>
            </a:r>
            <a:endParaRPr sz="2400" b="1" i="0" u="none" strike="noStrike" cap="none">
              <a:solidFill>
                <a:srgbClr val="0000FF"/>
              </a:solidFill>
              <a:latin typeface="Arial"/>
              <a:ea typeface="Arial"/>
              <a:cs typeface="Arial"/>
              <a:sym typeface="Arial"/>
            </a:endParaRPr>
          </a:p>
        </p:txBody>
      </p:sp>
      <p:sp>
        <p:nvSpPr>
          <p:cNvPr id="166" name="Google Shape;166;g12cd11ba3ff_2_1"/>
          <p:cNvSpPr txBox="1">
            <a:spLocks noGrp="1"/>
          </p:cNvSpPr>
          <p:nvPr>
            <p:ph type="body" idx="1"/>
          </p:nvPr>
        </p:nvSpPr>
        <p:spPr>
          <a:xfrm>
            <a:off x="982900" y="4932450"/>
            <a:ext cx="9918600" cy="1611300"/>
          </a:xfrm>
          <a:prstGeom prst="rect">
            <a:avLst/>
          </a:prstGeom>
          <a:noFill/>
          <a:ln>
            <a:noFill/>
          </a:ln>
        </p:spPr>
        <p:txBody>
          <a:bodyPr spcFirstLastPara="1" wrap="square" lIns="121900" tIns="121900" rIns="121900" bIns="121900" anchor="t" anchorCtr="0">
            <a:noAutofit/>
          </a:bodyPr>
          <a:lstStyle/>
          <a:p>
            <a:pPr marL="457200" lvl="0" indent="0" algn="just" rtl="0">
              <a:lnSpc>
                <a:spcPct val="150000"/>
              </a:lnSpc>
              <a:spcBef>
                <a:spcPts val="0"/>
              </a:spcBef>
              <a:spcAft>
                <a:spcPts val="0"/>
              </a:spcAft>
              <a:buSzPts val="1900"/>
              <a:buNone/>
            </a:pPr>
            <a:r>
              <a:rPr lang="en-US" sz="1400">
                <a:latin typeface="Arial"/>
                <a:ea typeface="Arial"/>
                <a:cs typeface="Arial"/>
                <a:sym typeface="Arial"/>
              </a:rPr>
              <a:t>Jumlah unique value yang tinggi pada kolom make, yakni 53 tergolong cukup tinggi. Kami mencoba melakukan rekategorisasi dengan mengambil 95% top frequency, lalu sisanya kami buat value-nya sebagai </a:t>
            </a:r>
            <a:r>
              <a:rPr lang="en-US" sz="1400" b="1" u="sng">
                <a:latin typeface="Arial"/>
                <a:ea typeface="Arial"/>
                <a:cs typeface="Arial"/>
                <a:sym typeface="Arial"/>
              </a:rPr>
              <a:t>others</a:t>
            </a:r>
            <a:r>
              <a:rPr lang="en-US" sz="1400">
                <a:latin typeface="Arial"/>
                <a:ea typeface="Arial"/>
                <a:cs typeface="Arial"/>
                <a:sym typeface="Arial"/>
              </a:rPr>
              <a:t>. Berdasarkan kdeplot setelah rekategorisasi, terlihat bahwa setiap value masih tetap menunjukkan perbedaan yang signifikan terhadap sellingprice. Harapannya hasil rekategoriasi ini dapat memberikan efek yang baik pada saat modelling.</a:t>
            </a:r>
            <a:endParaRPr sz="1400">
              <a:latin typeface="Arial"/>
              <a:ea typeface="Arial"/>
              <a:cs typeface="Arial"/>
              <a:sym typeface="Arial"/>
            </a:endParaRPr>
          </a:p>
        </p:txBody>
      </p:sp>
      <p:pic>
        <p:nvPicPr>
          <p:cNvPr id="167" name="Google Shape;167;g12cd11ba3ff_2_1"/>
          <p:cNvPicPr preferRelativeResize="0"/>
          <p:nvPr/>
        </p:nvPicPr>
        <p:blipFill>
          <a:blip r:embed="rId3">
            <a:alphaModFix/>
          </a:blip>
          <a:stretch>
            <a:fillRect/>
          </a:stretch>
        </p:blipFill>
        <p:spPr>
          <a:xfrm>
            <a:off x="458050" y="1841347"/>
            <a:ext cx="5791200" cy="2800850"/>
          </a:xfrm>
          <a:prstGeom prst="rect">
            <a:avLst/>
          </a:prstGeom>
          <a:noFill/>
          <a:ln>
            <a:noFill/>
          </a:ln>
        </p:spPr>
      </p:pic>
      <p:pic>
        <p:nvPicPr>
          <p:cNvPr id="168" name="Google Shape;168;g12cd11ba3ff_2_1"/>
          <p:cNvPicPr preferRelativeResize="0"/>
          <p:nvPr/>
        </p:nvPicPr>
        <p:blipFill>
          <a:blip r:embed="rId4">
            <a:alphaModFix/>
          </a:blip>
          <a:stretch>
            <a:fillRect/>
          </a:stretch>
        </p:blipFill>
        <p:spPr>
          <a:xfrm>
            <a:off x="6406262" y="1841350"/>
            <a:ext cx="5538087" cy="2650162"/>
          </a:xfrm>
          <a:prstGeom prst="rect">
            <a:avLst/>
          </a:prstGeom>
          <a:noFill/>
          <a:ln>
            <a:noFill/>
          </a:ln>
        </p:spPr>
      </p:pic>
      <p:sp>
        <p:nvSpPr>
          <p:cNvPr id="169" name="Google Shape;169;g12cd11ba3ff_2_1"/>
          <p:cNvSpPr txBox="1"/>
          <p:nvPr/>
        </p:nvSpPr>
        <p:spPr>
          <a:xfrm>
            <a:off x="6804549" y="1379638"/>
            <a:ext cx="47415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a:t>
            </a:r>
            <a:r>
              <a:rPr lang="en-US" sz="1800">
                <a:solidFill>
                  <a:schemeClr val="dk1"/>
                </a:solidFill>
                <a:latin typeface="Dosis"/>
                <a:ea typeface="Dosis"/>
                <a:cs typeface="Dosis"/>
                <a:sym typeface="Dosis"/>
              </a:rPr>
              <a:t>setelah</a:t>
            </a:r>
            <a:r>
              <a:rPr lang="en-US" sz="1800" b="0" i="0" u="none" strike="noStrike" cap="none">
                <a:solidFill>
                  <a:schemeClr val="dk1"/>
                </a:solidFill>
                <a:latin typeface="Dosis"/>
                <a:ea typeface="Dosis"/>
                <a:cs typeface="Dosis"/>
                <a:sym typeface="Dosis"/>
              </a:rPr>
              <a:t> rekategorisasi pada kolom Make</a:t>
            </a:r>
            <a:endParaRPr sz="1800" b="0" i="0" u="none" strike="noStrike" cap="none">
              <a:solidFill>
                <a:schemeClr val="dk1"/>
              </a:solidFill>
              <a:latin typeface="Dosis"/>
              <a:ea typeface="Dosis"/>
              <a:cs typeface="Dosis"/>
              <a:sym typeface="Dosi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12fa1465907_0_36"/>
          <p:cNvSpPr txBox="1"/>
          <p:nvPr/>
        </p:nvSpPr>
        <p:spPr>
          <a:xfrm>
            <a:off x="5340600" y="683300"/>
            <a:ext cx="2231700" cy="510600"/>
          </a:xfrm>
          <a:prstGeom prst="rect">
            <a:avLst/>
          </a:prstGeom>
          <a:noFill/>
          <a:ln>
            <a:noFill/>
          </a:ln>
        </p:spPr>
        <p:txBody>
          <a:bodyPr spcFirstLastPara="1" wrap="square" lIns="91425" tIns="91425" rIns="91425" bIns="91425" anchor="t" anchorCtr="0">
            <a:spAutoFit/>
          </a:bodyPr>
          <a:lstStyle/>
          <a:p>
            <a:pPr marL="457200" marR="0" lvl="0" indent="0" algn="l" rtl="0">
              <a:lnSpc>
                <a:spcPct val="95000"/>
              </a:lnSpc>
              <a:spcBef>
                <a:spcPts val="0"/>
              </a:spcBef>
              <a:spcAft>
                <a:spcPts val="0"/>
              </a:spcAft>
              <a:buClr>
                <a:srgbClr val="000000"/>
              </a:buClr>
              <a:buSzPts val="2229"/>
              <a:buFont typeface="Arial"/>
              <a:buNone/>
            </a:pPr>
            <a:r>
              <a:rPr lang="en-US" sz="2229" b="1" i="0" u="none" strike="noStrike" cap="none">
                <a:solidFill>
                  <a:schemeClr val="dk1"/>
                </a:solidFill>
                <a:latin typeface="Dosis"/>
                <a:ea typeface="Dosis"/>
                <a:cs typeface="Dosis"/>
                <a:sym typeface="Dosis"/>
              </a:rPr>
              <a:t>Kolom </a:t>
            </a:r>
            <a:r>
              <a:rPr lang="en-US" sz="2229" b="1">
                <a:solidFill>
                  <a:schemeClr val="dk1"/>
                </a:solidFill>
                <a:latin typeface="Dosis"/>
                <a:ea typeface="Dosis"/>
                <a:cs typeface="Dosis"/>
                <a:sym typeface="Dosis"/>
              </a:rPr>
              <a:t>Body</a:t>
            </a:r>
            <a:endParaRPr sz="1600" b="0" i="0" u="none" strike="noStrike" cap="none">
              <a:solidFill>
                <a:srgbClr val="000000"/>
              </a:solidFill>
              <a:latin typeface="Arial"/>
              <a:ea typeface="Arial"/>
              <a:cs typeface="Arial"/>
              <a:sym typeface="Arial"/>
            </a:endParaRPr>
          </a:p>
        </p:txBody>
      </p:sp>
      <p:sp>
        <p:nvSpPr>
          <p:cNvPr id="176" name="Google Shape;176;g12fa1465907_0_36"/>
          <p:cNvSpPr txBox="1"/>
          <p:nvPr/>
        </p:nvSpPr>
        <p:spPr>
          <a:xfrm>
            <a:off x="954324" y="1358213"/>
            <a:ext cx="47415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sebelum rekategorisasi pada kolom </a:t>
            </a:r>
            <a:r>
              <a:rPr lang="en-US" sz="1800">
                <a:solidFill>
                  <a:schemeClr val="dk1"/>
                </a:solidFill>
                <a:latin typeface="Dosis"/>
                <a:ea typeface="Dosis"/>
                <a:cs typeface="Dosis"/>
                <a:sym typeface="Dosis"/>
              </a:rPr>
              <a:t>Body</a:t>
            </a:r>
            <a:endParaRPr sz="1800" b="0" i="0" u="none" strike="noStrike" cap="none">
              <a:solidFill>
                <a:schemeClr val="dk1"/>
              </a:solidFill>
              <a:latin typeface="Dosis"/>
              <a:ea typeface="Dosis"/>
              <a:cs typeface="Dosis"/>
              <a:sym typeface="Dosis"/>
            </a:endParaRPr>
          </a:p>
        </p:txBody>
      </p:sp>
      <p:sp>
        <p:nvSpPr>
          <p:cNvPr id="177" name="Google Shape;177;g12fa1465907_0_36"/>
          <p:cNvSpPr txBox="1"/>
          <p:nvPr/>
        </p:nvSpPr>
        <p:spPr>
          <a:xfrm>
            <a:off x="697150" y="147800"/>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3. Handle Value in Categorical columns</a:t>
            </a:r>
            <a:endParaRPr sz="2400" b="1" i="0" u="none" strike="noStrike" cap="none">
              <a:solidFill>
                <a:srgbClr val="0000FF"/>
              </a:solidFill>
              <a:latin typeface="Arial"/>
              <a:ea typeface="Arial"/>
              <a:cs typeface="Arial"/>
              <a:sym typeface="Arial"/>
            </a:endParaRPr>
          </a:p>
        </p:txBody>
      </p:sp>
      <p:sp>
        <p:nvSpPr>
          <p:cNvPr id="178" name="Google Shape;178;g12fa1465907_0_36"/>
          <p:cNvSpPr txBox="1">
            <a:spLocks noGrp="1"/>
          </p:cNvSpPr>
          <p:nvPr>
            <p:ph type="body" idx="1"/>
          </p:nvPr>
        </p:nvSpPr>
        <p:spPr>
          <a:xfrm>
            <a:off x="1136700" y="5292225"/>
            <a:ext cx="9918600" cy="868200"/>
          </a:xfrm>
          <a:prstGeom prst="rect">
            <a:avLst/>
          </a:prstGeom>
          <a:noFill/>
          <a:ln>
            <a:noFill/>
          </a:ln>
        </p:spPr>
        <p:txBody>
          <a:bodyPr spcFirstLastPara="1" wrap="square" lIns="121900" tIns="121900" rIns="121900" bIns="121900" anchor="t" anchorCtr="0">
            <a:noAutofit/>
          </a:bodyPr>
          <a:lstStyle/>
          <a:p>
            <a:pPr marL="457200" lvl="0" indent="0" algn="just" rtl="0">
              <a:lnSpc>
                <a:spcPct val="150000"/>
              </a:lnSpc>
              <a:spcBef>
                <a:spcPts val="0"/>
              </a:spcBef>
              <a:spcAft>
                <a:spcPts val="0"/>
              </a:spcAft>
              <a:buSzPts val="1900"/>
              <a:buNone/>
            </a:pPr>
            <a:r>
              <a:rPr lang="en-US" sz="1400">
                <a:latin typeface="Arial"/>
                <a:ea typeface="Arial"/>
                <a:cs typeface="Arial"/>
                <a:sym typeface="Arial"/>
              </a:rPr>
              <a:t>Sama seperti kolom categorical lainnya, 5% unique value dengan frekuensi terendah kami kategorikan sebagai value </a:t>
            </a:r>
            <a:r>
              <a:rPr lang="en-US" sz="1400" b="1" u="sng">
                <a:latin typeface="Arial"/>
                <a:ea typeface="Arial"/>
                <a:cs typeface="Arial"/>
                <a:sym typeface="Arial"/>
              </a:rPr>
              <a:t>others</a:t>
            </a:r>
            <a:r>
              <a:rPr lang="en-US" sz="1400">
                <a:latin typeface="Arial"/>
                <a:ea typeface="Arial"/>
                <a:cs typeface="Arial"/>
                <a:sym typeface="Arial"/>
              </a:rPr>
              <a:t>.Rekategorisasi pada kolom ini menghasilkan 11 unique value seperti yang terlihat pada kdeplot di sebelah kanan atas.</a:t>
            </a:r>
            <a:endParaRPr sz="1400">
              <a:latin typeface="Arial"/>
              <a:ea typeface="Arial"/>
              <a:cs typeface="Arial"/>
              <a:sym typeface="Arial"/>
            </a:endParaRPr>
          </a:p>
        </p:txBody>
      </p:sp>
      <p:sp>
        <p:nvSpPr>
          <p:cNvPr id="179" name="Google Shape;179;g12fa1465907_0_36"/>
          <p:cNvSpPr txBox="1"/>
          <p:nvPr/>
        </p:nvSpPr>
        <p:spPr>
          <a:xfrm>
            <a:off x="6918849" y="1286763"/>
            <a:ext cx="47415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a:t>
            </a:r>
            <a:r>
              <a:rPr lang="en-US" sz="1800">
                <a:solidFill>
                  <a:schemeClr val="dk1"/>
                </a:solidFill>
                <a:latin typeface="Dosis"/>
                <a:ea typeface="Dosis"/>
                <a:cs typeface="Dosis"/>
                <a:sym typeface="Dosis"/>
              </a:rPr>
              <a:t>setelah</a:t>
            </a:r>
            <a:r>
              <a:rPr lang="en-US" sz="1800" b="0" i="0" u="none" strike="noStrike" cap="none">
                <a:solidFill>
                  <a:schemeClr val="dk1"/>
                </a:solidFill>
                <a:latin typeface="Dosis"/>
                <a:ea typeface="Dosis"/>
                <a:cs typeface="Dosis"/>
                <a:sym typeface="Dosis"/>
              </a:rPr>
              <a:t> rekategorisasi pada kolom </a:t>
            </a:r>
            <a:r>
              <a:rPr lang="en-US" sz="1800">
                <a:solidFill>
                  <a:schemeClr val="dk1"/>
                </a:solidFill>
                <a:latin typeface="Dosis"/>
                <a:ea typeface="Dosis"/>
                <a:cs typeface="Dosis"/>
                <a:sym typeface="Dosis"/>
              </a:rPr>
              <a:t>Body</a:t>
            </a:r>
            <a:endParaRPr sz="1800" b="0" i="0" u="none" strike="noStrike" cap="none">
              <a:solidFill>
                <a:schemeClr val="dk1"/>
              </a:solidFill>
              <a:latin typeface="Dosis"/>
              <a:ea typeface="Dosis"/>
              <a:cs typeface="Dosis"/>
              <a:sym typeface="Dosis"/>
            </a:endParaRPr>
          </a:p>
        </p:txBody>
      </p:sp>
      <p:pic>
        <p:nvPicPr>
          <p:cNvPr id="180" name="Google Shape;180;g12fa1465907_0_36"/>
          <p:cNvPicPr preferRelativeResize="0"/>
          <p:nvPr/>
        </p:nvPicPr>
        <p:blipFill>
          <a:blip r:embed="rId3">
            <a:alphaModFix/>
          </a:blip>
          <a:stretch>
            <a:fillRect/>
          </a:stretch>
        </p:blipFill>
        <p:spPr>
          <a:xfrm>
            <a:off x="263725" y="1994637"/>
            <a:ext cx="5979803" cy="2965738"/>
          </a:xfrm>
          <a:prstGeom prst="rect">
            <a:avLst/>
          </a:prstGeom>
          <a:noFill/>
          <a:ln>
            <a:noFill/>
          </a:ln>
        </p:spPr>
      </p:pic>
      <p:pic>
        <p:nvPicPr>
          <p:cNvPr id="181" name="Google Shape;181;g12fa1465907_0_36"/>
          <p:cNvPicPr preferRelativeResize="0"/>
          <p:nvPr/>
        </p:nvPicPr>
        <p:blipFill>
          <a:blip r:embed="rId4">
            <a:alphaModFix/>
          </a:blip>
          <a:stretch>
            <a:fillRect/>
          </a:stretch>
        </p:blipFill>
        <p:spPr>
          <a:xfrm>
            <a:off x="6314978" y="2065238"/>
            <a:ext cx="5572222" cy="27275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12aca04e443_1_99"/>
          <p:cNvSpPr txBox="1">
            <a:spLocks noGrp="1"/>
          </p:cNvSpPr>
          <p:nvPr>
            <p:ph type="body" idx="1"/>
          </p:nvPr>
        </p:nvSpPr>
        <p:spPr>
          <a:xfrm>
            <a:off x="5426100" y="1257575"/>
            <a:ext cx="5177700" cy="1014600"/>
          </a:xfrm>
          <a:prstGeom prst="rect">
            <a:avLst/>
          </a:prstGeom>
          <a:noFill/>
          <a:ln>
            <a:noFill/>
          </a:ln>
        </p:spPr>
        <p:txBody>
          <a:bodyPr spcFirstLastPara="1" wrap="square" lIns="121900" tIns="121900" rIns="121900" bIns="121900" anchor="t" anchorCtr="0">
            <a:normAutofit fontScale="85000" lnSpcReduction="20000"/>
          </a:bodyPr>
          <a:lstStyle/>
          <a:p>
            <a:pPr marL="0" lvl="0" indent="0" algn="just" rtl="0">
              <a:lnSpc>
                <a:spcPct val="150000"/>
              </a:lnSpc>
              <a:spcBef>
                <a:spcPts val="0"/>
              </a:spcBef>
              <a:spcAft>
                <a:spcPts val="0"/>
              </a:spcAft>
              <a:buSzPct val="139705"/>
              <a:buNone/>
            </a:pPr>
            <a:r>
              <a:rPr lang="en-US" sz="1600" b="1">
                <a:latin typeface="Dosis"/>
                <a:ea typeface="Dosis"/>
                <a:cs typeface="Dosis"/>
                <a:sym typeface="Dosis"/>
              </a:rPr>
              <a:t>Sebelum dilakukan transformasi:</a:t>
            </a:r>
            <a:endParaRPr sz="1600" b="1">
              <a:latin typeface="Dosis"/>
              <a:ea typeface="Dosis"/>
              <a:cs typeface="Dosis"/>
              <a:sym typeface="Dosis"/>
            </a:endParaRPr>
          </a:p>
          <a:p>
            <a:pPr marL="0" lvl="0" indent="0" algn="just" rtl="0">
              <a:lnSpc>
                <a:spcPct val="150000"/>
              </a:lnSpc>
              <a:spcBef>
                <a:spcPts val="0"/>
              </a:spcBef>
              <a:spcAft>
                <a:spcPts val="0"/>
              </a:spcAft>
              <a:buSzPct val="139705"/>
              <a:buNone/>
            </a:pPr>
            <a:r>
              <a:rPr lang="en-US" sz="1600">
                <a:latin typeface="Dosis"/>
                <a:ea typeface="Dosis"/>
                <a:cs typeface="Dosis"/>
                <a:sym typeface="Dosis"/>
              </a:rPr>
              <a:t>Sebaran nilai kolom “odometer” terlihat masih condong ke kanan (skewed right)</a:t>
            </a:r>
            <a:endParaRPr sz="1600">
              <a:latin typeface="Dosis"/>
              <a:ea typeface="Dosis"/>
              <a:cs typeface="Dosis"/>
              <a:sym typeface="Dosis"/>
            </a:endParaRPr>
          </a:p>
        </p:txBody>
      </p:sp>
      <p:grpSp>
        <p:nvGrpSpPr>
          <p:cNvPr id="188" name="Google Shape;188;g12aca04e443_1_99"/>
          <p:cNvGrpSpPr/>
          <p:nvPr/>
        </p:nvGrpSpPr>
        <p:grpSpPr>
          <a:xfrm>
            <a:off x="5312025" y="224000"/>
            <a:ext cx="7060550" cy="743400"/>
            <a:chOff x="697150" y="147800"/>
            <a:chExt cx="7060550" cy="743400"/>
          </a:xfrm>
        </p:grpSpPr>
        <p:sp>
          <p:nvSpPr>
            <p:cNvPr id="189" name="Google Shape;189;g12aca04e443_1_99"/>
            <p:cNvSpPr txBox="1"/>
            <p:nvPr/>
          </p:nvSpPr>
          <p:spPr>
            <a:xfrm>
              <a:off x="697150" y="147800"/>
              <a:ext cx="7047600" cy="5064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200"/>
                <a:buFont typeface="Arial"/>
                <a:buNone/>
              </a:pPr>
              <a:r>
                <a:rPr lang="en-US" sz="2200" b="1" i="0" u="none" strike="noStrike" cap="none">
                  <a:solidFill>
                    <a:schemeClr val="dk1"/>
                  </a:solidFill>
                  <a:latin typeface="Dosis"/>
                  <a:ea typeface="Dosis"/>
                  <a:cs typeface="Dosis"/>
                  <a:sym typeface="Dosis"/>
                </a:rPr>
                <a:t>Kolom “odometer”</a:t>
              </a:r>
              <a:r>
                <a:rPr lang="en-US" sz="2200" b="1" i="0" u="sng" strike="noStrike" cap="none">
                  <a:solidFill>
                    <a:schemeClr val="hlink"/>
                  </a:solidFill>
                  <a:latin typeface="Dosis"/>
                  <a:ea typeface="Dosis"/>
                  <a:cs typeface="Dosis"/>
                  <a:sym typeface="Dosis"/>
                  <a:hlinkClick r:id="rId3"/>
                </a:rPr>
                <a:t> </a:t>
              </a:r>
              <a:r>
                <a:rPr lang="en-US" sz="2200" b="1" i="0" u="none" strike="noStrike" cap="none">
                  <a:solidFill>
                    <a:schemeClr val="dk1"/>
                  </a:solidFill>
                  <a:latin typeface="Dosis"/>
                  <a:ea typeface="Dosis"/>
                  <a:cs typeface="Dosis"/>
                  <a:sym typeface="Dosis"/>
                </a:rPr>
                <a:t> </a:t>
              </a:r>
              <a:endParaRPr sz="2200" b="0" i="0" u="none" strike="noStrike" cap="none">
                <a:solidFill>
                  <a:srgbClr val="000000"/>
                </a:solidFill>
                <a:latin typeface="Arial"/>
                <a:ea typeface="Arial"/>
                <a:cs typeface="Arial"/>
                <a:sym typeface="Arial"/>
              </a:endParaRPr>
            </a:p>
          </p:txBody>
        </p:sp>
        <p:sp>
          <p:nvSpPr>
            <p:cNvPr id="190" name="Google Shape;190;g12aca04e443_1_99"/>
            <p:cNvSpPr txBox="1"/>
            <p:nvPr/>
          </p:nvSpPr>
          <p:spPr>
            <a:xfrm>
              <a:off x="710100" y="501800"/>
              <a:ext cx="7047600" cy="3894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1" i="0" u="none" strike="noStrike" cap="none">
                  <a:solidFill>
                    <a:schemeClr val="dk1"/>
                  </a:solidFill>
                  <a:latin typeface="Dosis"/>
                  <a:ea typeface="Dosis"/>
                  <a:cs typeface="Dosis"/>
                  <a:sym typeface="Dosis"/>
                </a:rPr>
                <a:t>Log Transformation</a:t>
              </a:r>
              <a:endParaRPr sz="1400" b="0" i="0" u="none" strike="noStrike" cap="none">
                <a:solidFill>
                  <a:srgbClr val="000000"/>
                </a:solidFill>
                <a:latin typeface="Arial"/>
                <a:ea typeface="Arial"/>
                <a:cs typeface="Arial"/>
                <a:sym typeface="Arial"/>
              </a:endParaRPr>
            </a:p>
          </p:txBody>
        </p:sp>
      </p:grpSp>
      <p:pic>
        <p:nvPicPr>
          <p:cNvPr id="191" name="Google Shape;191;g12aca04e443_1_99"/>
          <p:cNvPicPr preferRelativeResize="0"/>
          <p:nvPr/>
        </p:nvPicPr>
        <p:blipFill rotWithShape="1">
          <a:blip r:embed="rId4">
            <a:alphaModFix/>
          </a:blip>
          <a:srcRect b="51195"/>
          <a:stretch/>
        </p:blipFill>
        <p:spPr>
          <a:xfrm>
            <a:off x="540138" y="1129456"/>
            <a:ext cx="4657724" cy="1270825"/>
          </a:xfrm>
          <a:prstGeom prst="rect">
            <a:avLst/>
          </a:prstGeom>
          <a:noFill/>
          <a:ln>
            <a:noFill/>
          </a:ln>
        </p:spPr>
      </p:pic>
      <p:sp>
        <p:nvSpPr>
          <p:cNvPr id="192" name="Google Shape;192;g12aca04e443_1_99"/>
          <p:cNvSpPr txBox="1">
            <a:spLocks noGrp="1"/>
          </p:cNvSpPr>
          <p:nvPr>
            <p:ph type="body" idx="1"/>
          </p:nvPr>
        </p:nvSpPr>
        <p:spPr>
          <a:xfrm>
            <a:off x="5656238" y="2272175"/>
            <a:ext cx="5881800" cy="1138200"/>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1900"/>
              <a:buNone/>
            </a:pPr>
            <a:r>
              <a:rPr lang="en-US" sz="1600">
                <a:latin typeface="Dosis"/>
                <a:ea typeface="Dosis"/>
                <a:cs typeface="Dosis"/>
                <a:sym typeface="Dosis"/>
              </a:rPr>
              <a:t>Kami mencoba melakukan Log Transformation menggunakan 2 pendekatan baik menggunakan pangkat ⅓ atau menggunakan PowerTransformer. Kami memilih hasil dari PowerTransformer karena hasilnya lebih terdistribusi nomal.</a:t>
            </a:r>
            <a:endParaRPr sz="1600">
              <a:latin typeface="Dosis"/>
              <a:ea typeface="Dosis"/>
              <a:cs typeface="Dosis"/>
              <a:sym typeface="Dosis"/>
            </a:endParaRPr>
          </a:p>
        </p:txBody>
      </p:sp>
      <p:pic>
        <p:nvPicPr>
          <p:cNvPr id="193" name="Google Shape;193;g12aca04e443_1_99"/>
          <p:cNvPicPr preferRelativeResize="0"/>
          <p:nvPr/>
        </p:nvPicPr>
        <p:blipFill rotWithShape="1">
          <a:blip r:embed="rId5">
            <a:alphaModFix/>
          </a:blip>
          <a:srcRect b="49618"/>
          <a:stretch/>
        </p:blipFill>
        <p:spPr>
          <a:xfrm>
            <a:off x="752475" y="4377700"/>
            <a:ext cx="4233049" cy="1201825"/>
          </a:xfrm>
          <a:prstGeom prst="rect">
            <a:avLst/>
          </a:prstGeom>
          <a:noFill/>
          <a:ln>
            <a:noFill/>
          </a:ln>
        </p:spPr>
      </p:pic>
      <p:sp>
        <p:nvSpPr>
          <p:cNvPr id="194" name="Google Shape;194;g12aca04e443_1_99"/>
          <p:cNvSpPr txBox="1">
            <a:spLocks noGrp="1"/>
          </p:cNvSpPr>
          <p:nvPr>
            <p:ph type="body" idx="1"/>
          </p:nvPr>
        </p:nvSpPr>
        <p:spPr>
          <a:xfrm>
            <a:off x="676275" y="3939550"/>
            <a:ext cx="1247700" cy="362100"/>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688"/>
              <a:buNone/>
            </a:pPr>
            <a:r>
              <a:rPr lang="en-US" sz="1325" b="1">
                <a:latin typeface="Dosis"/>
                <a:ea typeface="Dosis"/>
                <a:cs typeface="Dosis"/>
                <a:sym typeface="Dosis"/>
              </a:rPr>
              <a:t>Dipangkat 1/3</a:t>
            </a:r>
            <a:endParaRPr sz="1325" b="1">
              <a:latin typeface="Dosis"/>
              <a:ea typeface="Dosis"/>
              <a:cs typeface="Dosis"/>
              <a:sym typeface="Dosis"/>
            </a:endParaRPr>
          </a:p>
        </p:txBody>
      </p:sp>
      <p:pic>
        <p:nvPicPr>
          <p:cNvPr id="195" name="Google Shape;195;g12aca04e443_1_99"/>
          <p:cNvPicPr preferRelativeResize="0"/>
          <p:nvPr/>
        </p:nvPicPr>
        <p:blipFill rotWithShape="1">
          <a:blip r:embed="rId6">
            <a:alphaModFix/>
          </a:blip>
          <a:srcRect b="49328"/>
          <a:stretch/>
        </p:blipFill>
        <p:spPr>
          <a:xfrm>
            <a:off x="6490475" y="4384594"/>
            <a:ext cx="4213325" cy="1201825"/>
          </a:xfrm>
          <a:prstGeom prst="rect">
            <a:avLst/>
          </a:prstGeom>
          <a:noFill/>
          <a:ln>
            <a:noFill/>
          </a:ln>
        </p:spPr>
      </p:pic>
      <p:sp>
        <p:nvSpPr>
          <p:cNvPr id="196" name="Google Shape;196;g12aca04e443_1_99"/>
          <p:cNvSpPr txBox="1">
            <a:spLocks noGrp="1"/>
          </p:cNvSpPr>
          <p:nvPr>
            <p:ph type="body" idx="1"/>
          </p:nvPr>
        </p:nvSpPr>
        <p:spPr>
          <a:xfrm>
            <a:off x="6414275" y="3939550"/>
            <a:ext cx="1824900" cy="362100"/>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688"/>
              <a:buNone/>
            </a:pPr>
            <a:r>
              <a:rPr lang="en-US" sz="1325" b="1">
                <a:latin typeface="Dosis"/>
                <a:ea typeface="Dosis"/>
                <a:cs typeface="Dosis"/>
                <a:sym typeface="Dosis"/>
              </a:rPr>
              <a:t>PowerTransformer</a:t>
            </a:r>
            <a:endParaRPr sz="1325" b="1">
              <a:latin typeface="Dosis"/>
              <a:ea typeface="Dosis"/>
              <a:cs typeface="Dosis"/>
              <a:sym typeface="Dosis"/>
            </a:endParaRPr>
          </a:p>
        </p:txBody>
      </p:sp>
      <p:sp>
        <p:nvSpPr>
          <p:cNvPr id="197" name="Google Shape;197;g12aca04e443_1_99"/>
          <p:cNvSpPr txBox="1">
            <a:spLocks noGrp="1"/>
          </p:cNvSpPr>
          <p:nvPr>
            <p:ph type="body" idx="1"/>
          </p:nvPr>
        </p:nvSpPr>
        <p:spPr>
          <a:xfrm>
            <a:off x="4985525" y="4474724"/>
            <a:ext cx="1196100" cy="2191500"/>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688"/>
              <a:buNone/>
            </a:pPr>
            <a:r>
              <a:rPr lang="en-US" sz="1400" b="1">
                <a:latin typeface="Dosis"/>
                <a:ea typeface="Dosis"/>
                <a:cs typeface="Dosis"/>
                <a:sym typeface="Dosis"/>
              </a:rPr>
              <a:t>Nilai Skew</a:t>
            </a:r>
            <a:endParaRPr sz="1400" b="1">
              <a:latin typeface="Dosis"/>
              <a:ea typeface="Dosis"/>
              <a:cs typeface="Dosis"/>
              <a:sym typeface="Dosis"/>
            </a:endParaRPr>
          </a:p>
          <a:p>
            <a:pPr marL="0" lvl="0" indent="0" algn="just" rtl="0">
              <a:lnSpc>
                <a:spcPct val="150000"/>
              </a:lnSpc>
              <a:spcBef>
                <a:spcPts val="0"/>
              </a:spcBef>
              <a:spcAft>
                <a:spcPts val="0"/>
              </a:spcAft>
              <a:buSzPts val="688"/>
              <a:buNone/>
            </a:pPr>
            <a:r>
              <a:rPr lang="en-US" sz="1400" b="1">
                <a:latin typeface="Dosis"/>
                <a:ea typeface="Dosis"/>
                <a:cs typeface="Dosis"/>
                <a:sym typeface="Dosis"/>
              </a:rPr>
              <a:t>“odometer”</a:t>
            </a:r>
            <a:endParaRPr sz="1400" b="1">
              <a:latin typeface="Dosis"/>
              <a:ea typeface="Dosis"/>
              <a:cs typeface="Dosis"/>
              <a:sym typeface="Dosis"/>
            </a:endParaRPr>
          </a:p>
          <a:p>
            <a:pPr marL="0" lvl="0" indent="0" algn="just" rtl="0">
              <a:lnSpc>
                <a:spcPct val="150000"/>
              </a:lnSpc>
              <a:spcBef>
                <a:spcPts val="0"/>
              </a:spcBef>
              <a:spcAft>
                <a:spcPts val="0"/>
              </a:spcAft>
              <a:buSzPts val="1100"/>
              <a:buNone/>
            </a:pPr>
            <a:r>
              <a:rPr lang="en-US" sz="1400" b="1">
                <a:latin typeface="Dosis"/>
                <a:ea typeface="Dosis"/>
                <a:cs typeface="Dosis"/>
                <a:sym typeface="Dosis"/>
              </a:rPr>
              <a:t>0.066</a:t>
            </a:r>
            <a:endParaRPr sz="1400">
              <a:latin typeface="Dosis"/>
              <a:ea typeface="Dosis"/>
              <a:cs typeface="Dosis"/>
              <a:sym typeface="Dosis"/>
            </a:endParaRPr>
          </a:p>
        </p:txBody>
      </p:sp>
      <p:sp>
        <p:nvSpPr>
          <p:cNvPr id="198" name="Google Shape;198;g12aca04e443_1_99"/>
          <p:cNvSpPr txBox="1">
            <a:spLocks noGrp="1"/>
          </p:cNvSpPr>
          <p:nvPr>
            <p:ph type="body" idx="1"/>
          </p:nvPr>
        </p:nvSpPr>
        <p:spPr>
          <a:xfrm>
            <a:off x="10803800" y="4384611"/>
            <a:ext cx="1196100" cy="2191500"/>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688"/>
              <a:buNone/>
            </a:pPr>
            <a:r>
              <a:rPr lang="en-US" sz="1400" b="1">
                <a:latin typeface="Dosis"/>
                <a:ea typeface="Dosis"/>
                <a:cs typeface="Dosis"/>
                <a:sym typeface="Dosis"/>
              </a:rPr>
              <a:t>Nilai Skew</a:t>
            </a:r>
            <a:endParaRPr sz="1400" b="1">
              <a:latin typeface="Dosis"/>
              <a:ea typeface="Dosis"/>
              <a:cs typeface="Dosis"/>
              <a:sym typeface="Dosis"/>
            </a:endParaRPr>
          </a:p>
          <a:p>
            <a:pPr marL="0" lvl="0" indent="0" algn="just" rtl="0">
              <a:lnSpc>
                <a:spcPct val="150000"/>
              </a:lnSpc>
              <a:spcBef>
                <a:spcPts val="0"/>
              </a:spcBef>
              <a:spcAft>
                <a:spcPts val="0"/>
              </a:spcAft>
              <a:buSzPts val="688"/>
              <a:buNone/>
            </a:pPr>
            <a:r>
              <a:rPr lang="en-US" sz="1400" b="1">
                <a:latin typeface="Dosis"/>
                <a:ea typeface="Dosis"/>
                <a:cs typeface="Dosis"/>
                <a:sym typeface="Dosis"/>
              </a:rPr>
              <a:t>“odometer”</a:t>
            </a:r>
            <a:endParaRPr sz="1400" b="1">
              <a:latin typeface="Dosis"/>
              <a:ea typeface="Dosis"/>
              <a:cs typeface="Dosis"/>
              <a:sym typeface="Dosis"/>
            </a:endParaRPr>
          </a:p>
          <a:p>
            <a:pPr marL="0" lvl="0" indent="0" algn="just" rtl="0">
              <a:lnSpc>
                <a:spcPct val="150000"/>
              </a:lnSpc>
              <a:spcBef>
                <a:spcPts val="0"/>
              </a:spcBef>
              <a:spcAft>
                <a:spcPts val="0"/>
              </a:spcAft>
              <a:buSzPts val="1100"/>
              <a:buNone/>
            </a:pPr>
            <a:r>
              <a:rPr lang="en-US" sz="1400" b="1">
                <a:latin typeface="Dosis"/>
                <a:ea typeface="Dosis"/>
                <a:cs typeface="Dosis"/>
                <a:sym typeface="Dosis"/>
              </a:rPr>
              <a:t>0.012</a:t>
            </a:r>
            <a:endParaRPr sz="1400">
              <a:latin typeface="Dosis"/>
              <a:ea typeface="Dosis"/>
              <a:cs typeface="Dosis"/>
              <a:sym typeface="Dosis"/>
            </a:endParaRPr>
          </a:p>
          <a:p>
            <a:pPr marL="0" lvl="0" indent="0" algn="just" rtl="0">
              <a:lnSpc>
                <a:spcPct val="150000"/>
              </a:lnSpc>
              <a:spcBef>
                <a:spcPts val="0"/>
              </a:spcBef>
              <a:spcAft>
                <a:spcPts val="0"/>
              </a:spcAft>
              <a:buSzPts val="688"/>
              <a:buNone/>
            </a:pPr>
            <a:endParaRPr sz="1400">
              <a:latin typeface="Dosis"/>
              <a:ea typeface="Dosis"/>
              <a:cs typeface="Dosis"/>
              <a:sym typeface="Dosis"/>
            </a:endParaRPr>
          </a:p>
        </p:txBody>
      </p:sp>
      <p:sp>
        <p:nvSpPr>
          <p:cNvPr id="199" name="Google Shape;199;g12aca04e443_1_99"/>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5. Feature Transformation</a:t>
            </a:r>
            <a:endParaRPr sz="2400" b="1" i="0" u="none" strike="noStrike" cap="none">
              <a:solidFill>
                <a:srgbClr val="0000FF"/>
              </a:solidFill>
              <a:latin typeface="Arial"/>
              <a:ea typeface="Arial"/>
              <a:cs typeface="Arial"/>
              <a:sym typeface="Arial"/>
            </a:endParaRPr>
          </a:p>
        </p:txBody>
      </p:sp>
      <p:sp>
        <p:nvSpPr>
          <p:cNvPr id="200" name="Google Shape;200;g12aca04e443_1_99"/>
          <p:cNvSpPr txBox="1">
            <a:spLocks noGrp="1"/>
          </p:cNvSpPr>
          <p:nvPr>
            <p:ph type="body" idx="1"/>
          </p:nvPr>
        </p:nvSpPr>
        <p:spPr>
          <a:xfrm>
            <a:off x="842975" y="5669375"/>
            <a:ext cx="10129800" cy="1014600"/>
          </a:xfrm>
          <a:prstGeom prst="rect">
            <a:avLst/>
          </a:prstGeom>
          <a:noFill/>
          <a:ln>
            <a:noFill/>
          </a:ln>
        </p:spPr>
        <p:txBody>
          <a:bodyPr spcFirstLastPara="1" wrap="square" lIns="121900" tIns="121900" rIns="121900" bIns="121900" anchor="t" anchorCtr="0">
            <a:noAutofit/>
          </a:bodyPr>
          <a:lstStyle/>
          <a:p>
            <a:pPr marL="0" lvl="0" indent="0" algn="just" rtl="0">
              <a:lnSpc>
                <a:spcPct val="150000"/>
              </a:lnSpc>
              <a:spcBef>
                <a:spcPts val="0"/>
              </a:spcBef>
              <a:spcAft>
                <a:spcPts val="0"/>
              </a:spcAft>
              <a:buSzPts val="1900"/>
              <a:buNone/>
            </a:pPr>
            <a:r>
              <a:rPr lang="en-US" sz="1600">
                <a:latin typeface="Dosis"/>
                <a:ea typeface="Dosis"/>
                <a:cs typeface="Dosis"/>
                <a:sym typeface="Dosis"/>
              </a:rPr>
              <a:t>Kami melakukan transformasi terlebih dulu pada kolom odometer sehingga harapannya kolom ini memiliki ditsribusi yang lebih normal sehingga saat dilakukan handling outlier tidak banyak data yang terbuang karena dianggap sebagai outlier.</a:t>
            </a:r>
            <a:endParaRPr sz="1600">
              <a:latin typeface="Dosis"/>
              <a:ea typeface="Dosis"/>
              <a:cs typeface="Dosis"/>
              <a:sym typeface="Dosi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12aca04e443_1_160"/>
          <p:cNvSpPr txBox="1"/>
          <p:nvPr/>
        </p:nvSpPr>
        <p:spPr>
          <a:xfrm>
            <a:off x="4642375" y="156475"/>
            <a:ext cx="4958700" cy="5064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200"/>
              <a:buFont typeface="Arial"/>
              <a:buNone/>
            </a:pPr>
            <a:r>
              <a:rPr lang="en-US" sz="2200" b="1" i="0" u="none" strike="noStrike" cap="none">
                <a:solidFill>
                  <a:schemeClr val="dk1"/>
                </a:solidFill>
                <a:latin typeface="Dosis"/>
                <a:ea typeface="Dosis"/>
                <a:cs typeface="Dosis"/>
                <a:sym typeface="Dosis"/>
              </a:rPr>
              <a:t>Kolom “odometer” dan “sellingprice” </a:t>
            </a:r>
            <a:endParaRPr sz="2200" b="0" i="0" u="none" strike="noStrike" cap="none">
              <a:solidFill>
                <a:srgbClr val="000000"/>
              </a:solidFill>
              <a:latin typeface="Arial"/>
              <a:ea typeface="Arial"/>
              <a:cs typeface="Arial"/>
              <a:sym typeface="Arial"/>
            </a:endParaRPr>
          </a:p>
        </p:txBody>
      </p:sp>
      <p:pic>
        <p:nvPicPr>
          <p:cNvPr id="207" name="Google Shape;207;g12aca04e443_1_160"/>
          <p:cNvPicPr preferRelativeResize="0"/>
          <p:nvPr/>
        </p:nvPicPr>
        <p:blipFill rotWithShape="1">
          <a:blip r:embed="rId3">
            <a:alphaModFix/>
          </a:blip>
          <a:srcRect/>
          <a:stretch/>
        </p:blipFill>
        <p:spPr>
          <a:xfrm>
            <a:off x="601900" y="1166875"/>
            <a:ext cx="5543426" cy="3679476"/>
          </a:xfrm>
          <a:prstGeom prst="rect">
            <a:avLst/>
          </a:prstGeom>
          <a:noFill/>
          <a:ln>
            <a:noFill/>
          </a:ln>
        </p:spPr>
      </p:pic>
      <p:sp>
        <p:nvSpPr>
          <p:cNvPr id="208" name="Google Shape;208;g12aca04e443_1_160"/>
          <p:cNvSpPr txBox="1"/>
          <p:nvPr/>
        </p:nvSpPr>
        <p:spPr>
          <a:xfrm>
            <a:off x="1339163" y="5009688"/>
            <a:ext cx="4734000" cy="3894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Jumlah data sebelum drop outlier: 533,660 baris data</a:t>
            </a:r>
            <a:endParaRPr sz="1400" b="0" i="0" u="none" strike="noStrike" cap="none">
              <a:solidFill>
                <a:schemeClr val="dk1"/>
              </a:solidFill>
              <a:latin typeface="Arial"/>
              <a:ea typeface="Arial"/>
              <a:cs typeface="Arial"/>
              <a:sym typeface="Arial"/>
            </a:endParaRPr>
          </a:p>
        </p:txBody>
      </p:sp>
      <p:sp>
        <p:nvSpPr>
          <p:cNvPr id="209" name="Google Shape;209;g12aca04e443_1_160"/>
          <p:cNvSpPr txBox="1"/>
          <p:nvPr/>
        </p:nvSpPr>
        <p:spPr>
          <a:xfrm>
            <a:off x="601900" y="792163"/>
            <a:ext cx="4734000" cy="3747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300"/>
              <a:buFont typeface="Arial"/>
              <a:buNone/>
            </a:pPr>
            <a:r>
              <a:rPr lang="en-US" sz="1300" b="1" i="0" u="none" strike="noStrike" cap="none">
                <a:solidFill>
                  <a:schemeClr val="dk1"/>
                </a:solidFill>
                <a:latin typeface="Dosis"/>
                <a:ea typeface="Dosis"/>
                <a:cs typeface="Dosis"/>
                <a:sym typeface="Dosis"/>
              </a:rPr>
              <a:t>Sebelum dilakukan Handle Outliers</a:t>
            </a:r>
            <a:endParaRPr sz="1300" b="1" i="0" u="none" strike="noStrike" cap="none">
              <a:solidFill>
                <a:srgbClr val="000000"/>
              </a:solidFill>
              <a:latin typeface="Arial"/>
              <a:ea typeface="Arial"/>
              <a:cs typeface="Arial"/>
              <a:sym typeface="Arial"/>
            </a:endParaRPr>
          </a:p>
        </p:txBody>
      </p:sp>
      <p:sp>
        <p:nvSpPr>
          <p:cNvPr id="210" name="Google Shape;210;g12aca04e443_1_160"/>
          <p:cNvSpPr txBox="1"/>
          <p:nvPr/>
        </p:nvSpPr>
        <p:spPr>
          <a:xfrm>
            <a:off x="530400" y="141925"/>
            <a:ext cx="4805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5. Handle Outliers</a:t>
            </a:r>
            <a:endParaRPr sz="2400" b="1" i="0" u="none" strike="noStrike" cap="none">
              <a:solidFill>
                <a:srgbClr val="0000FF"/>
              </a:solidFill>
              <a:latin typeface="Arial"/>
              <a:ea typeface="Arial"/>
              <a:cs typeface="Arial"/>
              <a:sym typeface="Arial"/>
            </a:endParaRPr>
          </a:p>
        </p:txBody>
      </p:sp>
      <p:sp>
        <p:nvSpPr>
          <p:cNvPr id="211" name="Google Shape;211;g12aca04e443_1_160"/>
          <p:cNvSpPr txBox="1"/>
          <p:nvPr/>
        </p:nvSpPr>
        <p:spPr>
          <a:xfrm>
            <a:off x="6663200" y="868375"/>
            <a:ext cx="5189400" cy="3747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300"/>
              <a:buFont typeface="Arial"/>
              <a:buNone/>
            </a:pPr>
            <a:r>
              <a:rPr lang="en-US" sz="1300" b="1" i="0" u="none" strike="noStrike" cap="none">
                <a:solidFill>
                  <a:schemeClr val="dk1"/>
                </a:solidFill>
                <a:latin typeface="Dosis"/>
                <a:ea typeface="Dosis"/>
                <a:cs typeface="Dosis"/>
                <a:sym typeface="Dosis"/>
              </a:rPr>
              <a:t>Setelah dilakukan Handle Outliers menggunakan pendekatan </a:t>
            </a:r>
            <a:r>
              <a:rPr lang="en-US" sz="1300" b="1">
                <a:solidFill>
                  <a:schemeClr val="dk1"/>
                </a:solidFill>
                <a:latin typeface="Dosis"/>
                <a:ea typeface="Dosis"/>
                <a:cs typeface="Dosis"/>
                <a:sym typeface="Dosis"/>
              </a:rPr>
              <a:t>IQR</a:t>
            </a:r>
            <a:endParaRPr sz="1300" b="1" i="0" u="none" strike="noStrike" cap="none">
              <a:solidFill>
                <a:srgbClr val="000000"/>
              </a:solidFill>
              <a:latin typeface="Arial"/>
              <a:ea typeface="Arial"/>
              <a:cs typeface="Arial"/>
              <a:sym typeface="Arial"/>
            </a:endParaRPr>
          </a:p>
        </p:txBody>
      </p:sp>
      <p:sp>
        <p:nvSpPr>
          <p:cNvPr id="212" name="Google Shape;212;g12aca04e443_1_160"/>
          <p:cNvSpPr txBox="1"/>
          <p:nvPr/>
        </p:nvSpPr>
        <p:spPr>
          <a:xfrm>
            <a:off x="6562800" y="4846350"/>
            <a:ext cx="5629200" cy="5940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0"/>
              </a:spcAft>
              <a:buClr>
                <a:srgbClr val="000000"/>
              </a:buClr>
              <a:buSzPts val="1400"/>
              <a:buFont typeface="Arial"/>
              <a:buNone/>
            </a:pPr>
            <a:r>
              <a:rPr lang="en-US" b="0" i="0" u="none" strike="noStrike" cap="none">
                <a:solidFill>
                  <a:schemeClr val="dk1"/>
                </a:solidFill>
                <a:latin typeface="Arial"/>
                <a:ea typeface="Arial"/>
                <a:cs typeface="Arial"/>
                <a:sym typeface="Arial"/>
              </a:rPr>
              <a:t>Jumlah data setelah difilter:</a:t>
            </a:r>
            <a:r>
              <a:rPr lang="en-US">
                <a:solidFill>
                  <a:schemeClr val="dk1"/>
                </a:solidFill>
                <a:highlight>
                  <a:srgbClr val="FFFFFF"/>
                </a:highlight>
              </a:rPr>
              <a:t>515386</a:t>
            </a:r>
            <a:endParaRPr>
              <a:solidFill>
                <a:schemeClr val="dk1"/>
              </a:solidFill>
              <a:highlight>
                <a:srgbClr val="FFFFFF"/>
              </a:highlight>
            </a:endParaRPr>
          </a:p>
          <a:p>
            <a:pPr marL="0" marR="0" lvl="0" indent="0" algn="ctr" rtl="0">
              <a:lnSpc>
                <a:spcPct val="95000"/>
              </a:lnSpc>
              <a:spcBef>
                <a:spcPts val="0"/>
              </a:spcBef>
              <a:spcAft>
                <a:spcPts val="0"/>
              </a:spcAft>
              <a:buClr>
                <a:srgbClr val="000000"/>
              </a:buClr>
              <a:buSzPts val="1400"/>
              <a:buFont typeface="Arial"/>
              <a:buNone/>
            </a:pPr>
            <a:r>
              <a:rPr lang="en-US" b="0" i="0" u="none" strike="noStrike" cap="none">
                <a:solidFill>
                  <a:schemeClr val="dk1"/>
                </a:solidFill>
                <a:latin typeface="Arial"/>
                <a:ea typeface="Arial"/>
                <a:cs typeface="Arial"/>
                <a:sym typeface="Arial"/>
              </a:rPr>
              <a:t> baris data. Data berkurang </a:t>
            </a:r>
            <a:r>
              <a:rPr lang="en-US">
                <a:solidFill>
                  <a:schemeClr val="dk1"/>
                </a:solidFill>
              </a:rPr>
              <a:t>3.84 %</a:t>
            </a:r>
            <a:endParaRPr b="0" i="0" u="none" strike="noStrike" cap="none">
              <a:solidFill>
                <a:srgbClr val="000000"/>
              </a:solidFill>
              <a:latin typeface="Arial"/>
              <a:ea typeface="Arial"/>
              <a:cs typeface="Arial"/>
              <a:sym typeface="Arial"/>
            </a:endParaRPr>
          </a:p>
        </p:txBody>
      </p:sp>
      <p:pic>
        <p:nvPicPr>
          <p:cNvPr id="213" name="Google Shape;213;g12aca04e443_1_160"/>
          <p:cNvPicPr preferRelativeResize="0"/>
          <p:nvPr/>
        </p:nvPicPr>
        <p:blipFill>
          <a:blip r:embed="rId4">
            <a:alphaModFix/>
          </a:blip>
          <a:stretch>
            <a:fillRect/>
          </a:stretch>
        </p:blipFill>
        <p:spPr>
          <a:xfrm>
            <a:off x="6454576" y="1395475"/>
            <a:ext cx="5320898" cy="3298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12aca04e443_1_185"/>
          <p:cNvSpPr txBox="1"/>
          <p:nvPr/>
        </p:nvSpPr>
        <p:spPr>
          <a:xfrm>
            <a:off x="4324350" y="5395825"/>
            <a:ext cx="4572000" cy="3747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300"/>
              <a:buFont typeface="Arial"/>
              <a:buNone/>
            </a:pPr>
            <a:r>
              <a:rPr lang="en-US" sz="1300" b="0" i="0" u="none" strike="noStrike" cap="none">
                <a:solidFill>
                  <a:schemeClr val="dk1"/>
                </a:solidFill>
                <a:latin typeface="Dosis"/>
                <a:ea typeface="Dosis"/>
                <a:cs typeface="Dosis"/>
                <a:sym typeface="Dosis"/>
              </a:rPr>
              <a:t>Penjelasan KDEPlot terkait sebaran data setelah Handling Outliers</a:t>
            </a:r>
            <a:endParaRPr sz="1300" b="0" i="0" u="none" strike="noStrike" cap="none">
              <a:solidFill>
                <a:schemeClr val="dk1"/>
              </a:solidFill>
              <a:latin typeface="Dosis"/>
              <a:ea typeface="Dosis"/>
              <a:cs typeface="Dosis"/>
              <a:sym typeface="Dosis"/>
            </a:endParaRPr>
          </a:p>
        </p:txBody>
      </p:sp>
      <p:sp>
        <p:nvSpPr>
          <p:cNvPr id="220" name="Google Shape;220;g12aca04e443_1_185"/>
          <p:cNvSpPr txBox="1"/>
          <p:nvPr/>
        </p:nvSpPr>
        <p:spPr>
          <a:xfrm>
            <a:off x="3474675" y="961138"/>
            <a:ext cx="5189400" cy="5940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Setelah dilakukan Handle Outliers menggunakan pendekatan </a:t>
            </a:r>
            <a:r>
              <a:rPr lang="en-US" b="1">
                <a:solidFill>
                  <a:schemeClr val="dk1"/>
                </a:solidFill>
              </a:rPr>
              <a:t>IQR</a:t>
            </a:r>
            <a:endParaRPr sz="1400" b="1" i="0" u="none" strike="noStrike" cap="none">
              <a:solidFill>
                <a:srgbClr val="000000"/>
              </a:solidFill>
              <a:latin typeface="Arial"/>
              <a:ea typeface="Arial"/>
              <a:cs typeface="Arial"/>
              <a:sym typeface="Arial"/>
            </a:endParaRPr>
          </a:p>
        </p:txBody>
      </p:sp>
      <p:sp>
        <p:nvSpPr>
          <p:cNvPr id="221" name="Google Shape;221;g12aca04e443_1_185"/>
          <p:cNvSpPr txBox="1"/>
          <p:nvPr/>
        </p:nvSpPr>
        <p:spPr>
          <a:xfrm>
            <a:off x="4842400" y="217225"/>
            <a:ext cx="4958700" cy="5064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200"/>
              <a:buFont typeface="Arial"/>
              <a:buNone/>
            </a:pPr>
            <a:r>
              <a:rPr lang="en-US" sz="2200" b="1" i="0" u="none" strike="noStrike" cap="none">
                <a:solidFill>
                  <a:schemeClr val="dk1"/>
                </a:solidFill>
                <a:latin typeface="Dosis"/>
                <a:ea typeface="Dosis"/>
                <a:cs typeface="Dosis"/>
                <a:sym typeface="Dosis"/>
              </a:rPr>
              <a:t>Kolom “odometer” dan “ sellingprice” </a:t>
            </a:r>
            <a:endParaRPr sz="2200" b="0" i="0" u="none" strike="noStrike" cap="none">
              <a:solidFill>
                <a:srgbClr val="000000"/>
              </a:solidFill>
              <a:latin typeface="Arial"/>
              <a:ea typeface="Arial"/>
              <a:cs typeface="Arial"/>
              <a:sym typeface="Arial"/>
            </a:endParaRPr>
          </a:p>
        </p:txBody>
      </p:sp>
      <p:sp>
        <p:nvSpPr>
          <p:cNvPr id="222" name="Google Shape;222;g12aca04e443_1_185"/>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5. Handle Outliers</a:t>
            </a:r>
            <a:endParaRPr sz="2400" b="1" i="0" u="none" strike="noStrike" cap="none">
              <a:solidFill>
                <a:srgbClr val="0000FF"/>
              </a:solidFill>
              <a:latin typeface="Arial"/>
              <a:ea typeface="Arial"/>
              <a:cs typeface="Arial"/>
              <a:sym typeface="Arial"/>
            </a:endParaRPr>
          </a:p>
        </p:txBody>
      </p:sp>
      <p:pic>
        <p:nvPicPr>
          <p:cNvPr id="223" name="Google Shape;223;g12aca04e443_1_185"/>
          <p:cNvPicPr preferRelativeResize="0"/>
          <p:nvPr/>
        </p:nvPicPr>
        <p:blipFill>
          <a:blip r:embed="rId3">
            <a:alphaModFix/>
          </a:blip>
          <a:stretch>
            <a:fillRect/>
          </a:stretch>
        </p:blipFill>
        <p:spPr>
          <a:xfrm>
            <a:off x="2567000" y="1707538"/>
            <a:ext cx="7316929" cy="35358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12aca04e443_1_195"/>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6. Feature Encoding</a:t>
            </a:r>
            <a:endParaRPr sz="2400" b="1" i="0" u="none" strike="noStrike" cap="none">
              <a:solidFill>
                <a:srgbClr val="0000FF"/>
              </a:solidFill>
              <a:latin typeface="Arial"/>
              <a:ea typeface="Arial"/>
              <a:cs typeface="Arial"/>
              <a:sym typeface="Arial"/>
            </a:endParaRPr>
          </a:p>
        </p:txBody>
      </p:sp>
      <p:sp>
        <p:nvSpPr>
          <p:cNvPr id="230" name="Google Shape;230;g12aca04e443_1_195"/>
          <p:cNvSpPr txBox="1"/>
          <p:nvPr/>
        </p:nvSpPr>
        <p:spPr>
          <a:xfrm>
            <a:off x="3616650" y="788750"/>
            <a:ext cx="4958700" cy="5064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200"/>
              <a:buFont typeface="Arial"/>
              <a:buNone/>
            </a:pPr>
            <a:r>
              <a:rPr lang="en-US" sz="2200" b="1" i="0" u="none" strike="noStrike" cap="none">
                <a:solidFill>
                  <a:schemeClr val="dk1"/>
                </a:solidFill>
                <a:latin typeface="Dosis"/>
                <a:ea typeface="Dosis"/>
                <a:cs typeface="Dosis"/>
                <a:sym typeface="Dosis"/>
              </a:rPr>
              <a:t>Label encoding : Kolom transmission</a:t>
            </a:r>
            <a:endParaRPr sz="2200" b="1" i="0" u="none" strike="noStrike" cap="none">
              <a:solidFill>
                <a:schemeClr val="dk1"/>
              </a:solidFill>
              <a:latin typeface="Dosis"/>
              <a:ea typeface="Dosis"/>
              <a:cs typeface="Dosis"/>
              <a:sym typeface="Dosis"/>
            </a:endParaRPr>
          </a:p>
        </p:txBody>
      </p:sp>
      <p:pic>
        <p:nvPicPr>
          <p:cNvPr id="231" name="Google Shape;231;g12aca04e443_1_195"/>
          <p:cNvPicPr preferRelativeResize="0"/>
          <p:nvPr/>
        </p:nvPicPr>
        <p:blipFill rotWithShape="1">
          <a:blip r:embed="rId3">
            <a:alphaModFix/>
          </a:blip>
          <a:srcRect/>
          <a:stretch/>
        </p:blipFill>
        <p:spPr>
          <a:xfrm>
            <a:off x="2509850" y="1590425"/>
            <a:ext cx="7324725" cy="222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12cd11ba3ff_3_29"/>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6. Feature Encoding</a:t>
            </a:r>
            <a:endParaRPr sz="2400" b="1" i="0" u="none" strike="noStrike" cap="none">
              <a:solidFill>
                <a:srgbClr val="0000FF"/>
              </a:solidFill>
              <a:latin typeface="Arial"/>
              <a:ea typeface="Arial"/>
              <a:cs typeface="Arial"/>
              <a:sym typeface="Arial"/>
            </a:endParaRPr>
          </a:p>
        </p:txBody>
      </p:sp>
      <p:sp>
        <p:nvSpPr>
          <p:cNvPr id="238" name="Google Shape;238;g12cd11ba3ff_3_29"/>
          <p:cNvSpPr txBox="1"/>
          <p:nvPr/>
        </p:nvSpPr>
        <p:spPr>
          <a:xfrm>
            <a:off x="3616650" y="788750"/>
            <a:ext cx="4958700" cy="8280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0"/>
              </a:spcAft>
              <a:buClr>
                <a:srgbClr val="000000"/>
              </a:buClr>
              <a:buSzPts val="2200"/>
              <a:buFont typeface="Arial"/>
              <a:buNone/>
            </a:pPr>
            <a:r>
              <a:rPr lang="en-US" sz="2200" b="1" i="0" u="none" strike="noStrike" cap="none">
                <a:solidFill>
                  <a:schemeClr val="dk1"/>
                </a:solidFill>
                <a:latin typeface="Dosis"/>
                <a:ea typeface="Dosis"/>
                <a:cs typeface="Dosis"/>
                <a:sym typeface="Dosis"/>
              </a:rPr>
              <a:t>OHE:  color, interior, make, body</a:t>
            </a:r>
            <a:endParaRPr sz="22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2200"/>
              <a:buFont typeface="Arial"/>
              <a:buNone/>
            </a:pPr>
            <a:endParaRPr sz="2200" b="1" i="0" u="none" strike="noStrike" cap="none">
              <a:solidFill>
                <a:schemeClr val="dk1"/>
              </a:solidFill>
              <a:latin typeface="Dosis"/>
              <a:ea typeface="Dosis"/>
              <a:cs typeface="Dosis"/>
              <a:sym typeface="Dosis"/>
            </a:endParaRPr>
          </a:p>
        </p:txBody>
      </p:sp>
      <p:sp>
        <p:nvSpPr>
          <p:cNvPr id="239" name="Google Shape;239;g12cd11ba3ff_3_29"/>
          <p:cNvSpPr txBox="1"/>
          <p:nvPr/>
        </p:nvSpPr>
        <p:spPr>
          <a:xfrm>
            <a:off x="3497600" y="3447700"/>
            <a:ext cx="4958700" cy="11499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0"/>
              </a:spcAft>
              <a:buClr>
                <a:srgbClr val="000000"/>
              </a:buClr>
              <a:buSzPts val="2200"/>
              <a:buFont typeface="Arial"/>
              <a:buNone/>
            </a:pPr>
            <a:r>
              <a:rPr lang="en-US" sz="2200" i="0" u="none" strike="noStrike" cap="none">
                <a:solidFill>
                  <a:schemeClr val="dk1"/>
                </a:solidFill>
                <a:latin typeface="Dosis"/>
                <a:ea typeface="Dosis"/>
                <a:cs typeface="Dosis"/>
                <a:sym typeface="Dosis"/>
              </a:rPr>
              <a:t>Drop_first untuk menghindari multicollinearity</a:t>
            </a:r>
            <a:endParaRPr sz="2200"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2200"/>
              <a:buFont typeface="Arial"/>
              <a:buNone/>
            </a:pPr>
            <a:endParaRPr sz="2200" i="0" u="none" strike="noStrike" cap="none">
              <a:solidFill>
                <a:schemeClr val="dk1"/>
              </a:solidFill>
              <a:latin typeface="Dosis"/>
              <a:ea typeface="Dosis"/>
              <a:cs typeface="Dosis"/>
              <a:sym typeface="Dosis"/>
            </a:endParaRPr>
          </a:p>
        </p:txBody>
      </p:sp>
      <p:sp>
        <p:nvSpPr>
          <p:cNvPr id="240" name="Google Shape;240;g12cd11ba3ff_3_29"/>
          <p:cNvSpPr txBox="1"/>
          <p:nvPr/>
        </p:nvSpPr>
        <p:spPr>
          <a:xfrm>
            <a:off x="564125" y="5175488"/>
            <a:ext cx="2850600" cy="506400"/>
          </a:xfrm>
          <a:prstGeom prst="rect">
            <a:avLst/>
          </a:prstGeom>
          <a:noFill/>
          <a:ln>
            <a:noFill/>
          </a:ln>
        </p:spPr>
        <p:txBody>
          <a:bodyPr spcFirstLastPara="1" wrap="square" lIns="91425" tIns="91425" rIns="91425" bIns="91425" anchor="t" anchorCtr="0">
            <a:spAutoFit/>
          </a:bodyPr>
          <a:lstStyle/>
          <a:p>
            <a:pPr marL="0" marR="0" lvl="0" indent="0" algn="ctr" rtl="0">
              <a:lnSpc>
                <a:spcPct val="95000"/>
              </a:lnSpc>
              <a:spcBef>
                <a:spcPts val="0"/>
              </a:spcBef>
              <a:spcAft>
                <a:spcPts val="0"/>
              </a:spcAft>
              <a:buClr>
                <a:srgbClr val="000000"/>
              </a:buClr>
              <a:buSzPts val="2200"/>
              <a:buFont typeface="Arial"/>
              <a:buNone/>
            </a:pPr>
            <a:r>
              <a:rPr lang="en-US" sz="2200" b="1" i="0" u="none" strike="noStrike" cap="none">
                <a:solidFill>
                  <a:schemeClr val="dk1"/>
                </a:solidFill>
                <a:latin typeface="Dosis"/>
                <a:ea typeface="Dosis"/>
                <a:cs typeface="Dosis"/>
                <a:sym typeface="Dosis"/>
              </a:rPr>
              <a:t>After OHE</a:t>
            </a:r>
            <a:endParaRPr sz="2200" b="1" i="0" u="none" strike="noStrike" cap="none">
              <a:solidFill>
                <a:schemeClr val="dk1"/>
              </a:solidFill>
              <a:latin typeface="Dosis"/>
              <a:ea typeface="Dosis"/>
              <a:cs typeface="Dosis"/>
              <a:sym typeface="Dosis"/>
            </a:endParaRPr>
          </a:p>
        </p:txBody>
      </p:sp>
      <p:pic>
        <p:nvPicPr>
          <p:cNvPr id="241" name="Google Shape;241;g12cd11ba3ff_3_29"/>
          <p:cNvPicPr preferRelativeResize="0"/>
          <p:nvPr/>
        </p:nvPicPr>
        <p:blipFill>
          <a:blip r:embed="rId3">
            <a:alphaModFix/>
          </a:blip>
          <a:stretch>
            <a:fillRect/>
          </a:stretch>
        </p:blipFill>
        <p:spPr>
          <a:xfrm>
            <a:off x="638175" y="1366838"/>
            <a:ext cx="11087100" cy="2009775"/>
          </a:xfrm>
          <a:prstGeom prst="rect">
            <a:avLst/>
          </a:prstGeom>
          <a:noFill/>
          <a:ln>
            <a:noFill/>
          </a:ln>
        </p:spPr>
      </p:pic>
      <p:pic>
        <p:nvPicPr>
          <p:cNvPr id="242" name="Google Shape;242;g12cd11ba3ff_3_29"/>
          <p:cNvPicPr preferRelativeResize="0"/>
          <p:nvPr/>
        </p:nvPicPr>
        <p:blipFill>
          <a:blip r:embed="rId4">
            <a:alphaModFix/>
          </a:blip>
          <a:stretch>
            <a:fillRect/>
          </a:stretch>
        </p:blipFill>
        <p:spPr>
          <a:xfrm>
            <a:off x="4912775" y="4450900"/>
            <a:ext cx="5827160" cy="1955600"/>
          </a:xfrm>
          <a:prstGeom prst="rect">
            <a:avLst/>
          </a:prstGeom>
          <a:noFill/>
          <a:ln>
            <a:noFill/>
          </a:ln>
        </p:spPr>
      </p:pic>
      <p:pic>
        <p:nvPicPr>
          <p:cNvPr id="243" name="Google Shape;243;g12cd11ba3ff_3_29"/>
          <p:cNvPicPr preferRelativeResize="0"/>
          <p:nvPr/>
        </p:nvPicPr>
        <p:blipFill>
          <a:blip r:embed="rId5">
            <a:alphaModFix/>
          </a:blip>
          <a:stretch>
            <a:fillRect/>
          </a:stretch>
        </p:blipFill>
        <p:spPr>
          <a:xfrm>
            <a:off x="2952750" y="5019113"/>
            <a:ext cx="1743075" cy="81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12aca04e443_1_246"/>
          <p:cNvSpPr txBox="1">
            <a:spLocks noGrp="1"/>
          </p:cNvSpPr>
          <p:nvPr>
            <p:ph type="body" idx="1"/>
          </p:nvPr>
        </p:nvSpPr>
        <p:spPr>
          <a:xfrm>
            <a:off x="831300" y="879375"/>
            <a:ext cx="9738900" cy="41784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0"/>
              </a:spcBef>
              <a:spcAft>
                <a:spcPts val="0"/>
              </a:spcAft>
              <a:buSzPts val="1900"/>
              <a:buNone/>
            </a:pPr>
            <a:r>
              <a:rPr lang="en-US" sz="1800" b="1">
                <a:latin typeface="Arial"/>
                <a:ea typeface="Arial"/>
                <a:cs typeface="Arial"/>
                <a:sym typeface="Arial"/>
              </a:rPr>
              <a:t>Berikut adalah feature yang digunakan:</a:t>
            </a:r>
            <a:endParaRPr sz="1800" b="1">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1800">
                <a:latin typeface="Arial"/>
                <a:ea typeface="Arial"/>
                <a:cs typeface="Arial"/>
                <a:sym typeface="Arial"/>
              </a:rPr>
              <a:t>Feature numerik: year, condition dan odometer</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1800">
                <a:latin typeface="Arial"/>
                <a:ea typeface="Arial"/>
                <a:cs typeface="Arial"/>
                <a:sym typeface="Arial"/>
              </a:rPr>
              <a:t>Feature kategorik: make, body, transmission, color, interior.</a:t>
            </a:r>
            <a:endParaRPr sz="1800">
              <a:latin typeface="Arial"/>
              <a:ea typeface="Arial"/>
              <a:cs typeface="Arial"/>
              <a:sym typeface="Arial"/>
            </a:endParaRPr>
          </a:p>
          <a:p>
            <a:pPr marL="0" lvl="0" indent="0" algn="l" rtl="0">
              <a:lnSpc>
                <a:spcPct val="115000"/>
              </a:lnSpc>
              <a:spcBef>
                <a:spcPts val="0"/>
              </a:spcBef>
              <a:spcAft>
                <a:spcPts val="0"/>
              </a:spcAft>
              <a:buSzPts val="1900"/>
              <a:buNone/>
            </a:pPr>
            <a:endParaRPr sz="1800">
              <a:latin typeface="Arial"/>
              <a:ea typeface="Arial"/>
              <a:cs typeface="Arial"/>
              <a:sym typeface="Arial"/>
            </a:endParaRPr>
          </a:p>
          <a:p>
            <a:pPr marL="0" lvl="0" indent="0" algn="l" rtl="0">
              <a:lnSpc>
                <a:spcPct val="115000"/>
              </a:lnSpc>
              <a:spcBef>
                <a:spcPts val="0"/>
              </a:spcBef>
              <a:spcAft>
                <a:spcPts val="0"/>
              </a:spcAft>
              <a:buSzPts val="1900"/>
              <a:buNone/>
            </a:pPr>
            <a:r>
              <a:rPr lang="en-US" sz="1800" b="1">
                <a:latin typeface="Arial"/>
                <a:ea typeface="Arial"/>
                <a:cs typeface="Arial"/>
                <a:sym typeface="Arial"/>
              </a:rPr>
              <a:t>Target</a:t>
            </a:r>
            <a:r>
              <a:rPr lang="en-US" sz="1800">
                <a:latin typeface="Arial"/>
                <a:ea typeface="Arial"/>
                <a:cs typeface="Arial"/>
                <a:sym typeface="Arial"/>
              </a:rPr>
              <a:t>: kolom selling price</a:t>
            </a:r>
            <a:endParaRPr sz="1800">
              <a:latin typeface="Arial"/>
              <a:ea typeface="Arial"/>
              <a:cs typeface="Arial"/>
              <a:sym typeface="Arial"/>
            </a:endParaRPr>
          </a:p>
          <a:p>
            <a:pPr marL="0" lvl="0" indent="0" algn="l" rtl="0">
              <a:lnSpc>
                <a:spcPct val="115000"/>
              </a:lnSpc>
              <a:spcBef>
                <a:spcPts val="0"/>
              </a:spcBef>
              <a:spcAft>
                <a:spcPts val="0"/>
              </a:spcAft>
              <a:buSzPts val="1900"/>
              <a:buNone/>
            </a:pPr>
            <a:endParaRPr sz="1800">
              <a:latin typeface="Arial"/>
              <a:ea typeface="Arial"/>
              <a:cs typeface="Arial"/>
              <a:sym typeface="Arial"/>
            </a:endParaRPr>
          </a:p>
          <a:p>
            <a:pPr marL="0" lvl="0" indent="0" algn="l" rtl="0">
              <a:lnSpc>
                <a:spcPct val="115000"/>
              </a:lnSpc>
              <a:spcBef>
                <a:spcPts val="0"/>
              </a:spcBef>
              <a:spcAft>
                <a:spcPts val="0"/>
              </a:spcAft>
              <a:buSzPts val="1900"/>
              <a:buNone/>
            </a:pPr>
            <a:r>
              <a:rPr lang="en-US" sz="1800">
                <a:latin typeface="Arial"/>
                <a:ea typeface="Arial"/>
                <a:cs typeface="Arial"/>
                <a:sym typeface="Arial"/>
              </a:rPr>
              <a:t>Feature yang di-drop:</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1800">
                <a:latin typeface="Arial"/>
                <a:ea typeface="Arial"/>
                <a:cs typeface="Arial"/>
                <a:sym typeface="Arial"/>
              </a:rPr>
              <a:t>Feature numerik: mmr.</a:t>
            </a:r>
            <a:endParaRPr sz="1800">
              <a:latin typeface="Arial"/>
              <a:ea typeface="Arial"/>
              <a:cs typeface="Arial"/>
              <a:sym typeface="Arial"/>
            </a:endParaRPr>
          </a:p>
          <a:p>
            <a:pPr marL="457200" lvl="0" indent="-342900" algn="l" rtl="0">
              <a:lnSpc>
                <a:spcPct val="115000"/>
              </a:lnSpc>
              <a:spcBef>
                <a:spcPts val="0"/>
              </a:spcBef>
              <a:spcAft>
                <a:spcPts val="0"/>
              </a:spcAft>
              <a:buSzPts val="1800"/>
              <a:buFont typeface="Arial"/>
              <a:buChar char="●"/>
            </a:pPr>
            <a:r>
              <a:rPr lang="en-US" sz="1800">
                <a:latin typeface="Arial"/>
                <a:ea typeface="Arial"/>
                <a:cs typeface="Arial"/>
                <a:sym typeface="Arial"/>
              </a:rPr>
              <a:t>Feature kategorik: model, trim, vin dan seller.</a:t>
            </a:r>
            <a:endParaRPr sz="1800" b="1">
              <a:latin typeface="Arial"/>
              <a:ea typeface="Arial"/>
              <a:cs typeface="Arial"/>
              <a:sym typeface="Arial"/>
            </a:endParaRPr>
          </a:p>
        </p:txBody>
      </p:sp>
      <p:sp>
        <p:nvSpPr>
          <p:cNvPr id="250" name="Google Shape;250;g12aca04e443_1_246"/>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7. Feature Selection</a:t>
            </a:r>
            <a:endParaRPr sz="2400" b="1" i="0" u="none" strike="noStrike" cap="none">
              <a:solidFill>
                <a:srgbClr val="0000FF"/>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p:nvPr/>
        </p:nvSpPr>
        <p:spPr>
          <a:xfrm>
            <a:off x="807020" y="345692"/>
            <a:ext cx="7352400" cy="585000"/>
          </a:xfrm>
          <a:prstGeom prst="rect">
            <a:avLst/>
          </a:prstGeom>
          <a:noFill/>
          <a:ln>
            <a:noFill/>
          </a:ln>
        </p:spPr>
        <p:txBody>
          <a:bodyPr spcFirstLastPara="1" wrap="square" lIns="91425" tIns="45700" rIns="91425" bIns="45700" anchor="t" anchorCtr="0">
            <a:spAutoFit/>
          </a:bodyPr>
          <a:lstStyle/>
          <a:p>
            <a:pPr marL="0" marR="0" lvl="0" indent="0" algn="l" rtl="0">
              <a:lnSpc>
                <a:spcPct val="103125"/>
              </a:lnSpc>
              <a:spcBef>
                <a:spcPts val="0"/>
              </a:spcBef>
              <a:spcAft>
                <a:spcPts val="0"/>
              </a:spcAft>
              <a:buClr>
                <a:srgbClr val="000000"/>
              </a:buClr>
              <a:buSzPts val="3200"/>
              <a:buFont typeface="Arial"/>
              <a:buNone/>
            </a:pPr>
            <a:r>
              <a:rPr lang="en-US" sz="3200" b="1" i="0" u="none" strike="noStrike" cap="none">
                <a:solidFill>
                  <a:srgbClr val="0198A3"/>
                </a:solidFill>
                <a:latin typeface="Montserrat"/>
                <a:ea typeface="Montserrat"/>
                <a:cs typeface="Montserrat"/>
                <a:sym typeface="Montserrat"/>
              </a:rPr>
              <a:t>Kelompok ber7an</a:t>
            </a:r>
            <a:endParaRPr sz="3200" b="1" i="0" u="none" strike="noStrike" cap="none">
              <a:solidFill>
                <a:srgbClr val="0198A3"/>
              </a:solidFill>
              <a:latin typeface="Montserrat"/>
              <a:ea typeface="Montserrat"/>
              <a:cs typeface="Montserrat"/>
              <a:sym typeface="Montserrat"/>
            </a:endParaRPr>
          </a:p>
        </p:txBody>
      </p:sp>
      <p:sp>
        <p:nvSpPr>
          <p:cNvPr id="68" name="Google Shape;68;p2"/>
          <p:cNvSpPr txBox="1"/>
          <p:nvPr/>
        </p:nvSpPr>
        <p:spPr>
          <a:xfrm>
            <a:off x="721225" y="1262900"/>
            <a:ext cx="4945200" cy="4728600"/>
          </a:xfrm>
          <a:prstGeom prst="rect">
            <a:avLst/>
          </a:prstGeom>
          <a:noFill/>
          <a:ln>
            <a:noFill/>
          </a:ln>
        </p:spPr>
        <p:txBody>
          <a:bodyPr spcFirstLastPara="1" wrap="square" lIns="91425" tIns="45700" rIns="91425" bIns="45700" anchor="t" anchorCtr="0">
            <a:spAutoFit/>
          </a:bodyPr>
          <a:lstStyle/>
          <a:p>
            <a:pPr marL="457200" marR="0" lvl="0" indent="-381000" algn="l" rtl="0">
              <a:lnSpc>
                <a:spcPct val="165000"/>
              </a:lnSpc>
              <a:spcBef>
                <a:spcPts val="0"/>
              </a:spcBef>
              <a:spcAft>
                <a:spcPts val="0"/>
              </a:spcAft>
              <a:buClr>
                <a:schemeClr val="dk1"/>
              </a:buClr>
              <a:buSzPts val="2400"/>
              <a:buFont typeface="Dosis"/>
              <a:buChar char="●"/>
            </a:pPr>
            <a:r>
              <a:rPr lang="en-US" sz="2400" b="1" i="0" u="sng" strike="noStrike" cap="none">
                <a:solidFill>
                  <a:schemeClr val="dk1"/>
                </a:solidFill>
                <a:latin typeface="Dosis"/>
                <a:ea typeface="Dosis"/>
                <a:cs typeface="Dosis"/>
                <a:sym typeface="Dosis"/>
              </a:rPr>
              <a:t>Ketua</a:t>
            </a:r>
            <a:r>
              <a:rPr lang="en-US" sz="2400" b="1" i="0" u="none" strike="noStrike" cap="none">
                <a:solidFill>
                  <a:schemeClr val="dk1"/>
                </a:solidFill>
                <a:latin typeface="Dosis"/>
                <a:ea typeface="Dosis"/>
                <a:cs typeface="Dosis"/>
                <a:sym typeface="Dosis"/>
              </a:rPr>
              <a:t>: </a:t>
            </a:r>
            <a:r>
              <a:rPr lang="en-US" sz="2400" b="0" i="0" u="none" strike="noStrike" cap="none">
                <a:solidFill>
                  <a:schemeClr val="dk1"/>
                </a:solidFill>
                <a:latin typeface="Dosis"/>
                <a:ea typeface="Dosis"/>
                <a:cs typeface="Dosis"/>
                <a:sym typeface="Dosis"/>
              </a:rPr>
              <a:t>Indra R Siregar</a:t>
            </a:r>
            <a:endParaRPr sz="1900" b="0" i="0" u="none" strike="noStrike" cap="none">
              <a:solidFill>
                <a:schemeClr val="dk1"/>
              </a:solidFill>
              <a:latin typeface="Dosis"/>
              <a:ea typeface="Dosis"/>
              <a:cs typeface="Dosis"/>
              <a:sym typeface="Dosis"/>
            </a:endParaRPr>
          </a:p>
          <a:p>
            <a:pPr marL="457200" marR="0" lvl="0" indent="-381000" algn="l" rtl="0">
              <a:lnSpc>
                <a:spcPct val="165000"/>
              </a:lnSpc>
              <a:spcBef>
                <a:spcPts val="0"/>
              </a:spcBef>
              <a:spcAft>
                <a:spcPts val="0"/>
              </a:spcAft>
              <a:buClr>
                <a:schemeClr val="dk1"/>
              </a:buClr>
              <a:buSzPts val="2400"/>
              <a:buFont typeface="Dosis"/>
              <a:buChar char="●"/>
            </a:pPr>
            <a:r>
              <a:rPr lang="en-US" sz="2400" b="1" i="0" u="sng" strike="noStrike" cap="none">
                <a:solidFill>
                  <a:schemeClr val="dk1"/>
                </a:solidFill>
                <a:latin typeface="Dosis"/>
                <a:ea typeface="Dosis"/>
                <a:cs typeface="Dosis"/>
                <a:sym typeface="Dosis"/>
              </a:rPr>
              <a:t>Anggota:</a:t>
            </a:r>
            <a:endParaRPr sz="2400" b="1" i="0" u="sng" strike="noStrike" cap="none">
              <a:solidFill>
                <a:schemeClr val="dk1"/>
              </a:solidFill>
              <a:latin typeface="Dosis"/>
              <a:ea typeface="Dosis"/>
              <a:cs typeface="Dosis"/>
              <a:sym typeface="Dosis"/>
            </a:endParaRPr>
          </a:p>
          <a:p>
            <a:pPr marL="914400" marR="0" lvl="0" indent="-381000" algn="l" rtl="0">
              <a:lnSpc>
                <a:spcPct val="165000"/>
              </a:lnSpc>
              <a:spcBef>
                <a:spcPts val="0"/>
              </a:spcBef>
              <a:spcAft>
                <a:spcPts val="0"/>
              </a:spcAft>
              <a:buClr>
                <a:schemeClr val="dk1"/>
              </a:buClr>
              <a:buSzPts val="2400"/>
              <a:buFont typeface="Dosis"/>
              <a:buAutoNum type="arabicPeriod"/>
            </a:pPr>
            <a:r>
              <a:rPr lang="en-US" sz="2400" b="0" i="0" u="none" strike="noStrike" cap="none">
                <a:solidFill>
                  <a:schemeClr val="dk1"/>
                </a:solidFill>
                <a:latin typeface="Dosis"/>
                <a:ea typeface="Dosis"/>
                <a:cs typeface="Dosis"/>
                <a:sym typeface="Dosis"/>
              </a:rPr>
              <a:t>Nadya Audina S K</a:t>
            </a:r>
            <a:endParaRPr sz="2400" b="0" i="0" u="none" strike="noStrike" cap="none">
              <a:solidFill>
                <a:schemeClr val="dk1"/>
              </a:solidFill>
              <a:latin typeface="Dosis"/>
              <a:ea typeface="Dosis"/>
              <a:cs typeface="Dosis"/>
              <a:sym typeface="Dosis"/>
            </a:endParaRPr>
          </a:p>
          <a:p>
            <a:pPr marL="914400" marR="0" lvl="0" indent="-381000" algn="l" rtl="0">
              <a:lnSpc>
                <a:spcPct val="165000"/>
              </a:lnSpc>
              <a:spcBef>
                <a:spcPts val="0"/>
              </a:spcBef>
              <a:spcAft>
                <a:spcPts val="0"/>
              </a:spcAft>
              <a:buClr>
                <a:schemeClr val="dk1"/>
              </a:buClr>
              <a:buSzPts val="2400"/>
              <a:buFont typeface="Dosis"/>
              <a:buAutoNum type="arabicPeriod"/>
            </a:pPr>
            <a:r>
              <a:rPr lang="en-US" sz="2400" b="0" i="0" u="none" strike="noStrike" cap="none">
                <a:solidFill>
                  <a:schemeClr val="dk1"/>
                </a:solidFill>
                <a:latin typeface="Dosis"/>
                <a:ea typeface="Dosis"/>
                <a:cs typeface="Dosis"/>
                <a:sym typeface="Dosis"/>
              </a:rPr>
              <a:t>Himawan Jotama</a:t>
            </a:r>
            <a:endParaRPr sz="2400" b="0" i="0" u="none" strike="noStrike" cap="none">
              <a:solidFill>
                <a:schemeClr val="dk1"/>
              </a:solidFill>
              <a:latin typeface="Dosis"/>
              <a:ea typeface="Dosis"/>
              <a:cs typeface="Dosis"/>
              <a:sym typeface="Dosis"/>
            </a:endParaRPr>
          </a:p>
          <a:p>
            <a:pPr marL="914400" marR="0" lvl="0" indent="-381000" algn="l" rtl="0">
              <a:lnSpc>
                <a:spcPct val="165000"/>
              </a:lnSpc>
              <a:spcBef>
                <a:spcPts val="0"/>
              </a:spcBef>
              <a:spcAft>
                <a:spcPts val="0"/>
              </a:spcAft>
              <a:buClr>
                <a:schemeClr val="dk1"/>
              </a:buClr>
              <a:buSzPts val="2400"/>
              <a:buFont typeface="Dosis"/>
              <a:buAutoNum type="arabicPeriod"/>
            </a:pPr>
            <a:r>
              <a:rPr lang="en-US" sz="2400" b="0" i="0" u="none" strike="noStrike" cap="none">
                <a:solidFill>
                  <a:schemeClr val="dk1"/>
                </a:solidFill>
                <a:latin typeface="Dosis"/>
                <a:ea typeface="Dosis"/>
                <a:cs typeface="Dosis"/>
                <a:sym typeface="Dosis"/>
              </a:rPr>
              <a:t>Juldan Umbu R</a:t>
            </a:r>
            <a:endParaRPr sz="2400" b="0" i="0" u="none" strike="noStrike" cap="none">
              <a:solidFill>
                <a:schemeClr val="dk1"/>
              </a:solidFill>
              <a:latin typeface="Dosis"/>
              <a:ea typeface="Dosis"/>
              <a:cs typeface="Dosis"/>
              <a:sym typeface="Dosis"/>
            </a:endParaRPr>
          </a:p>
          <a:p>
            <a:pPr marL="914400" marR="0" lvl="0" indent="-381000" algn="l" rtl="0">
              <a:lnSpc>
                <a:spcPct val="165000"/>
              </a:lnSpc>
              <a:spcBef>
                <a:spcPts val="0"/>
              </a:spcBef>
              <a:spcAft>
                <a:spcPts val="0"/>
              </a:spcAft>
              <a:buClr>
                <a:schemeClr val="dk1"/>
              </a:buClr>
              <a:buSzPts val="2400"/>
              <a:buFont typeface="Dosis"/>
              <a:buAutoNum type="arabicPeriod"/>
            </a:pPr>
            <a:r>
              <a:rPr lang="en-US" sz="2400" b="0" i="0" u="none" strike="noStrike" cap="none">
                <a:solidFill>
                  <a:schemeClr val="dk1"/>
                </a:solidFill>
                <a:latin typeface="Dosis"/>
                <a:ea typeface="Dosis"/>
                <a:cs typeface="Dosis"/>
                <a:sym typeface="Dosis"/>
              </a:rPr>
              <a:t>Zidni Fahra A </a:t>
            </a:r>
            <a:endParaRPr sz="2400" b="0" i="0" u="none" strike="noStrike" cap="none">
              <a:solidFill>
                <a:schemeClr val="dk1"/>
              </a:solidFill>
              <a:latin typeface="Dosis"/>
              <a:ea typeface="Dosis"/>
              <a:cs typeface="Dosis"/>
              <a:sym typeface="Dosis"/>
            </a:endParaRPr>
          </a:p>
          <a:p>
            <a:pPr marL="914400" marR="0" lvl="0" indent="-381000" algn="l" rtl="0">
              <a:lnSpc>
                <a:spcPct val="165000"/>
              </a:lnSpc>
              <a:spcBef>
                <a:spcPts val="0"/>
              </a:spcBef>
              <a:spcAft>
                <a:spcPts val="0"/>
              </a:spcAft>
              <a:buClr>
                <a:schemeClr val="dk1"/>
              </a:buClr>
              <a:buSzPts val="2400"/>
              <a:buFont typeface="Dosis"/>
              <a:buAutoNum type="arabicPeriod"/>
            </a:pPr>
            <a:r>
              <a:rPr lang="en-US" sz="2400" b="0" i="0" u="none" strike="noStrike" cap="none">
                <a:solidFill>
                  <a:schemeClr val="dk1"/>
                </a:solidFill>
                <a:latin typeface="Dosis"/>
                <a:ea typeface="Dosis"/>
                <a:cs typeface="Dosis"/>
                <a:sym typeface="Dosis"/>
              </a:rPr>
              <a:t>Teguh Ferdianto</a:t>
            </a:r>
            <a:endParaRPr sz="2400" b="0" i="0" u="none" strike="noStrike" cap="none">
              <a:solidFill>
                <a:schemeClr val="dk1"/>
              </a:solidFill>
              <a:latin typeface="Dosis"/>
              <a:ea typeface="Dosis"/>
              <a:cs typeface="Dosis"/>
              <a:sym typeface="Dosis"/>
            </a:endParaRPr>
          </a:p>
          <a:p>
            <a:pPr marL="914400" marR="0" lvl="0" indent="-381000" algn="l" rtl="0">
              <a:lnSpc>
                <a:spcPct val="165000"/>
              </a:lnSpc>
              <a:spcBef>
                <a:spcPts val="0"/>
              </a:spcBef>
              <a:spcAft>
                <a:spcPts val="0"/>
              </a:spcAft>
              <a:buClr>
                <a:schemeClr val="dk1"/>
              </a:buClr>
              <a:buSzPts val="2400"/>
              <a:buFont typeface="Dosis"/>
              <a:buAutoNum type="arabicPeriod"/>
            </a:pPr>
            <a:r>
              <a:rPr lang="en-US" sz="2400" b="0" i="0" u="none" strike="noStrike" cap="none">
                <a:solidFill>
                  <a:schemeClr val="dk1"/>
                </a:solidFill>
                <a:latin typeface="Dosis"/>
                <a:ea typeface="Dosis"/>
                <a:cs typeface="Dosis"/>
                <a:sym typeface="Dosis"/>
              </a:rPr>
              <a:t>Evinda Widia C</a:t>
            </a:r>
            <a:endParaRPr sz="2400" b="0" i="0" u="none" strike="noStrike" cap="none">
              <a:solidFill>
                <a:schemeClr val="dk1"/>
              </a:solidFill>
              <a:latin typeface="Dosis"/>
              <a:ea typeface="Dosis"/>
              <a:cs typeface="Dosis"/>
              <a:sym typeface="Dosi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12aca04e443_1_203"/>
          <p:cNvSpPr txBox="1"/>
          <p:nvPr/>
        </p:nvSpPr>
        <p:spPr>
          <a:xfrm>
            <a:off x="811350" y="822425"/>
            <a:ext cx="11142900" cy="76422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700"/>
              <a:buFont typeface="Arial"/>
              <a:buNone/>
            </a:pPr>
            <a:r>
              <a:rPr lang="en-US" sz="1700" b="0" i="0" u="none" strike="noStrike" cap="none">
                <a:solidFill>
                  <a:schemeClr val="dk1"/>
                </a:solidFill>
                <a:latin typeface="Arial"/>
                <a:ea typeface="Arial"/>
                <a:cs typeface="Arial"/>
                <a:sym typeface="Arial"/>
              </a:rPr>
              <a:t>Berikut adalah </a:t>
            </a:r>
            <a:r>
              <a:rPr lang="en-US" sz="1700" b="1" i="0" u="none" strike="noStrike" cap="none">
                <a:solidFill>
                  <a:schemeClr val="dk1"/>
                </a:solidFill>
                <a:latin typeface="Arial"/>
                <a:ea typeface="Arial"/>
                <a:cs typeface="Arial"/>
                <a:sym typeface="Arial"/>
              </a:rPr>
              <a:t>feature </a:t>
            </a:r>
            <a:r>
              <a:rPr lang="en-US" sz="1700" b="0" i="0" u="none" strike="noStrike" cap="none">
                <a:solidFill>
                  <a:schemeClr val="dk1"/>
                </a:solidFill>
                <a:latin typeface="Arial"/>
                <a:ea typeface="Arial"/>
                <a:cs typeface="Arial"/>
                <a:sym typeface="Arial"/>
              </a:rPr>
              <a:t>yang berhasil diekstraksi berdasarkan fitur yang telah ada sebelumnya, diantaranya adalah:</a:t>
            </a: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336550" algn="l" rtl="0">
              <a:lnSpc>
                <a:spcPct val="95000"/>
              </a:lnSpc>
              <a:spcBef>
                <a:spcPts val="0"/>
              </a:spcBef>
              <a:spcAft>
                <a:spcPts val="0"/>
              </a:spcAft>
              <a:buClr>
                <a:schemeClr val="dk1"/>
              </a:buClr>
              <a:buSzPts val="1700"/>
              <a:buFont typeface="Arial"/>
              <a:buChar char="●"/>
            </a:pPr>
            <a:r>
              <a:rPr lang="en-US" sz="1700" b="1" i="0" u="none" strike="noStrike" cap="none">
                <a:solidFill>
                  <a:schemeClr val="dk1"/>
                </a:solidFill>
                <a:latin typeface="Arial"/>
                <a:ea typeface="Arial"/>
                <a:cs typeface="Arial"/>
                <a:sym typeface="Arial"/>
              </a:rPr>
              <a:t>size_car</a:t>
            </a:r>
            <a:r>
              <a:rPr lang="en-US" sz="1700" b="0" i="0" u="none" strike="noStrike" cap="none">
                <a:solidFill>
                  <a:schemeClr val="dk1"/>
                </a:solidFill>
                <a:latin typeface="Arial"/>
                <a:ea typeface="Arial"/>
                <a:cs typeface="Arial"/>
                <a:sym typeface="Arial"/>
              </a:rPr>
              <a:t> -&gt; dimana untuk kategori Small, Medium dan Large berdasarkan tabel berikut</a:t>
            </a: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457200" marR="0" lvl="0" indent="-336550" algn="l" rtl="0">
              <a:lnSpc>
                <a:spcPct val="95000"/>
              </a:lnSpc>
              <a:spcBef>
                <a:spcPts val="0"/>
              </a:spcBef>
              <a:spcAft>
                <a:spcPts val="0"/>
              </a:spcAft>
              <a:buClr>
                <a:schemeClr val="dk1"/>
              </a:buClr>
              <a:buSzPts val="1700"/>
              <a:buFont typeface="Arial"/>
              <a:buChar char="●"/>
            </a:pPr>
            <a:r>
              <a:rPr lang="en-US" sz="1700" b="1" i="0" u="none" strike="noStrike" cap="none">
                <a:solidFill>
                  <a:schemeClr val="dk1"/>
                </a:solidFill>
                <a:latin typeface="Arial"/>
                <a:ea typeface="Arial"/>
                <a:cs typeface="Arial"/>
                <a:sym typeface="Arial"/>
              </a:rPr>
              <a:t>Month from sale date</a:t>
            </a:r>
            <a:endParaRPr sz="1700" b="1" i="0" u="none" strike="noStrike" cap="none">
              <a:solidFill>
                <a:schemeClr val="dk1"/>
              </a:solidFill>
              <a:latin typeface="Arial"/>
              <a:ea typeface="Arial"/>
              <a:cs typeface="Arial"/>
              <a:sym typeface="Arial"/>
            </a:endParaRPr>
          </a:p>
          <a:p>
            <a:pPr marL="457200" marR="0" lvl="0" indent="-336550" algn="l" rtl="0">
              <a:lnSpc>
                <a:spcPct val="95000"/>
              </a:lnSpc>
              <a:spcBef>
                <a:spcPts val="0"/>
              </a:spcBef>
              <a:spcAft>
                <a:spcPts val="0"/>
              </a:spcAft>
              <a:buClr>
                <a:schemeClr val="dk1"/>
              </a:buClr>
              <a:buSzPts val="1700"/>
              <a:buFont typeface="Arial"/>
              <a:buChar char="●"/>
            </a:pPr>
            <a:r>
              <a:rPr lang="en-US" sz="1700" b="1" i="0" u="none" strike="noStrike" cap="none">
                <a:solidFill>
                  <a:schemeClr val="dk1"/>
                </a:solidFill>
                <a:latin typeface="Arial"/>
                <a:ea typeface="Arial"/>
                <a:cs typeface="Arial"/>
                <a:sym typeface="Arial"/>
              </a:rPr>
              <a:t>Weekdays from sale date</a:t>
            </a: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a:p>
            <a:pPr marL="0" marR="0" lvl="0" indent="0" algn="l" rtl="0">
              <a:lnSpc>
                <a:spcPct val="95000"/>
              </a:lnSpc>
              <a:spcBef>
                <a:spcPts val="0"/>
              </a:spcBef>
              <a:spcAft>
                <a:spcPts val="0"/>
              </a:spcAft>
              <a:buClr>
                <a:srgbClr val="000000"/>
              </a:buClr>
              <a:buSzPts val="1700"/>
              <a:buFont typeface="Arial"/>
              <a:buNone/>
            </a:pPr>
            <a:endParaRPr sz="1700" b="0" i="0" u="none" strike="noStrike" cap="none">
              <a:solidFill>
                <a:schemeClr val="dk1"/>
              </a:solidFill>
              <a:latin typeface="Arial"/>
              <a:ea typeface="Arial"/>
              <a:cs typeface="Arial"/>
              <a:sym typeface="Arial"/>
            </a:endParaRPr>
          </a:p>
        </p:txBody>
      </p:sp>
      <p:graphicFrame>
        <p:nvGraphicFramePr>
          <p:cNvPr id="257" name="Google Shape;257;g12aca04e443_1_203"/>
          <p:cNvGraphicFramePr/>
          <p:nvPr/>
        </p:nvGraphicFramePr>
        <p:xfrm>
          <a:off x="1347775" y="1996463"/>
          <a:ext cx="3000000" cy="3000000"/>
        </p:xfrm>
        <a:graphic>
          <a:graphicData uri="http://schemas.openxmlformats.org/drawingml/2006/table">
            <a:tbl>
              <a:tblPr>
                <a:noFill/>
                <a:tableStyleId>{DB87410B-D0C0-4792-A781-D68F017FC150}</a:tableStyleId>
              </a:tblPr>
              <a:tblGrid>
                <a:gridCol w="1066700">
                  <a:extLst>
                    <a:ext uri="{9D8B030D-6E8A-4147-A177-3AD203B41FA5}">
                      <a16:colId xmlns:a16="http://schemas.microsoft.com/office/drawing/2014/main" val="20000"/>
                    </a:ext>
                  </a:extLst>
                </a:gridCol>
                <a:gridCol w="897825">
                  <a:extLst>
                    <a:ext uri="{9D8B030D-6E8A-4147-A177-3AD203B41FA5}">
                      <a16:colId xmlns:a16="http://schemas.microsoft.com/office/drawing/2014/main" val="20001"/>
                    </a:ext>
                  </a:extLst>
                </a:gridCol>
                <a:gridCol w="3410050">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Size</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Nilai</a:t>
                      </a:r>
                      <a:endParaRPr sz="1400" b="1"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t>Jenis Mobil</a:t>
                      </a:r>
                      <a:endParaRPr sz="1400" b="1"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6095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Small</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0</a:t>
                      </a:r>
                      <a:endParaRPr sz="14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sedan, coupe, convertible dan hatchback</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609575">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Medium</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1</a:t>
                      </a:r>
                      <a:endParaRPr sz="14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suv, wagon dan minivan</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Large</a:t>
                      </a:r>
                      <a:endParaRPr sz="14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a:t>cab, van dan supercrew</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258" name="Google Shape;258;g12aca04e443_1_203"/>
          <p:cNvPicPr preferRelativeResize="0"/>
          <p:nvPr/>
        </p:nvPicPr>
        <p:blipFill rotWithShape="1">
          <a:blip r:embed="rId3">
            <a:alphaModFix/>
          </a:blip>
          <a:srcRect/>
          <a:stretch/>
        </p:blipFill>
        <p:spPr>
          <a:xfrm>
            <a:off x="7150900" y="1925700"/>
            <a:ext cx="3094018" cy="2153100"/>
          </a:xfrm>
          <a:prstGeom prst="rect">
            <a:avLst/>
          </a:prstGeom>
          <a:noFill/>
          <a:ln>
            <a:noFill/>
          </a:ln>
        </p:spPr>
      </p:pic>
      <p:sp>
        <p:nvSpPr>
          <p:cNvPr id="259" name="Google Shape;259;g12aca04e443_1_203"/>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7. Feature Extraction</a:t>
            </a:r>
            <a:endParaRPr sz="2400" b="1" i="0" u="none" strike="noStrike" cap="none">
              <a:solidFill>
                <a:srgbClr val="0000FF"/>
              </a:solidFill>
              <a:latin typeface="Arial"/>
              <a:ea typeface="Arial"/>
              <a:cs typeface="Arial"/>
              <a:sym typeface="Arial"/>
            </a:endParaRPr>
          </a:p>
        </p:txBody>
      </p:sp>
      <p:pic>
        <p:nvPicPr>
          <p:cNvPr id="260" name="Google Shape;260;g12aca04e443_1_203"/>
          <p:cNvPicPr preferRelativeResize="0"/>
          <p:nvPr/>
        </p:nvPicPr>
        <p:blipFill rotWithShape="1">
          <a:blip r:embed="rId4">
            <a:alphaModFix/>
          </a:blip>
          <a:srcRect/>
          <a:stretch/>
        </p:blipFill>
        <p:spPr>
          <a:xfrm>
            <a:off x="4064762" y="4662775"/>
            <a:ext cx="4062465" cy="1880649"/>
          </a:xfrm>
          <a:prstGeom prst="rect">
            <a:avLst/>
          </a:prstGeom>
          <a:noFill/>
          <a:ln>
            <a:noFill/>
          </a:ln>
        </p:spPr>
      </p:pic>
      <p:pic>
        <p:nvPicPr>
          <p:cNvPr id="261" name="Google Shape;261;g12aca04e443_1_203"/>
          <p:cNvPicPr preferRelativeResize="0"/>
          <p:nvPr/>
        </p:nvPicPr>
        <p:blipFill rotWithShape="1">
          <a:blip r:embed="rId5">
            <a:alphaModFix/>
          </a:blip>
          <a:srcRect/>
          <a:stretch/>
        </p:blipFill>
        <p:spPr>
          <a:xfrm>
            <a:off x="8075195" y="4662775"/>
            <a:ext cx="4116806" cy="1880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12cd11ba3ff_3_42"/>
          <p:cNvSpPr txBox="1"/>
          <p:nvPr/>
        </p:nvSpPr>
        <p:spPr>
          <a:xfrm>
            <a:off x="564125" y="127375"/>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7. Feature Extraction</a:t>
            </a:r>
            <a:endParaRPr sz="2400" b="1" i="0" u="none" strike="noStrike" cap="none">
              <a:solidFill>
                <a:srgbClr val="0000FF"/>
              </a:solidFill>
              <a:latin typeface="Arial"/>
              <a:ea typeface="Arial"/>
              <a:cs typeface="Arial"/>
              <a:sym typeface="Arial"/>
            </a:endParaRPr>
          </a:p>
        </p:txBody>
      </p:sp>
      <p:sp>
        <p:nvSpPr>
          <p:cNvPr id="268" name="Google Shape;268;g12cd11ba3ff_3_42"/>
          <p:cNvSpPr txBox="1"/>
          <p:nvPr/>
        </p:nvSpPr>
        <p:spPr>
          <a:xfrm>
            <a:off x="811350" y="822425"/>
            <a:ext cx="9799500" cy="30507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1400"/>
              <a:buFont typeface="Arial"/>
              <a:buNone/>
            </a:pPr>
            <a:r>
              <a:rPr lang="en-US" sz="1400" b="1" i="0" u="none" strike="noStrike" cap="none">
                <a:solidFill>
                  <a:schemeClr val="dk1"/>
                </a:solidFill>
                <a:latin typeface="Dosis"/>
                <a:ea typeface="Dosis"/>
                <a:cs typeface="Dosis"/>
                <a:sym typeface="Dosis"/>
              </a:rPr>
              <a:t>Berikut adalah feature yang berhasil diekstraksi berdasarkan fitur yang telah ada sebelumnya, diantaranya adalah:</a:t>
            </a:r>
            <a:endParaRPr sz="1400" b="1" i="0" u="none" strike="noStrike" cap="none">
              <a:solidFill>
                <a:schemeClr val="dk1"/>
              </a:solidFill>
              <a:latin typeface="Dosis"/>
              <a:ea typeface="Dosis"/>
              <a:cs typeface="Dosis"/>
              <a:sym typeface="Dosis"/>
            </a:endParaRPr>
          </a:p>
          <a:p>
            <a:pPr marL="457200" marR="0" lvl="0" indent="-228600" algn="l" rtl="0">
              <a:lnSpc>
                <a:spcPct val="95000"/>
              </a:lnSpc>
              <a:spcBef>
                <a:spcPts val="0"/>
              </a:spcBef>
              <a:spcAft>
                <a:spcPts val="0"/>
              </a:spcAft>
              <a:buClr>
                <a:schemeClr val="dk1"/>
              </a:buClr>
              <a:buSzPts val="1400"/>
              <a:buFont typeface="Dosis"/>
              <a:buNone/>
            </a:pPr>
            <a:endParaRPr sz="1400" b="1" i="0" u="none" strike="noStrike" cap="none">
              <a:solidFill>
                <a:schemeClr val="dk1"/>
              </a:solidFill>
              <a:latin typeface="Dosis"/>
              <a:ea typeface="Dosis"/>
              <a:cs typeface="Dosis"/>
              <a:sym typeface="Dosis"/>
            </a:endParaRPr>
          </a:p>
          <a:p>
            <a:pPr marL="457200" marR="0" lvl="0" indent="-317500" algn="l" rtl="0">
              <a:lnSpc>
                <a:spcPct val="95000"/>
              </a:lnSpc>
              <a:spcBef>
                <a:spcPts val="0"/>
              </a:spcBef>
              <a:spcAft>
                <a:spcPts val="0"/>
              </a:spcAft>
              <a:buClr>
                <a:schemeClr val="dk1"/>
              </a:buClr>
              <a:buSzPts val="1400"/>
              <a:buFont typeface="Dosis"/>
              <a:buChar char="●"/>
            </a:pPr>
            <a:r>
              <a:rPr lang="en-US" sz="1400" b="1" i="0" u="none" strike="noStrike" cap="none">
                <a:solidFill>
                  <a:schemeClr val="dk1"/>
                </a:solidFill>
                <a:latin typeface="Dosis"/>
                <a:ea typeface="Dosis"/>
                <a:cs typeface="Dosis"/>
                <a:sym typeface="Dosis"/>
              </a:rPr>
              <a:t>Umur mobil : tanggal masuk lelang (saledate)   - year(tahun produksi) -&gt; production: tanggal input data di web</a:t>
            </a:r>
            <a:endParaRPr sz="1400" b="1" i="0" u="none" strike="noStrike" cap="none">
              <a:solidFill>
                <a:schemeClr val="dk1"/>
              </a:solidFill>
              <a:latin typeface="Dosis"/>
              <a:ea typeface="Dosis"/>
              <a:cs typeface="Dosis"/>
              <a:sym typeface="Dosis"/>
            </a:endParaRPr>
          </a:p>
          <a:p>
            <a:pPr marL="45720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a:p>
            <a:pPr marL="0" marR="0" lvl="0" indent="0" algn="l" rtl="0">
              <a:lnSpc>
                <a:spcPct val="95000"/>
              </a:lnSpc>
              <a:spcBef>
                <a:spcPts val="0"/>
              </a:spcBef>
              <a:spcAft>
                <a:spcPts val="0"/>
              </a:spcAft>
              <a:buClr>
                <a:srgbClr val="000000"/>
              </a:buClr>
              <a:buSzPts val="1400"/>
              <a:buFont typeface="Arial"/>
              <a:buNone/>
            </a:pPr>
            <a:endParaRPr sz="1400" b="1" i="0" u="none" strike="noStrike" cap="none">
              <a:solidFill>
                <a:schemeClr val="dk1"/>
              </a:solidFill>
              <a:latin typeface="Dosis"/>
              <a:ea typeface="Dosis"/>
              <a:cs typeface="Dosis"/>
              <a:sym typeface="Dosis"/>
            </a:endParaRPr>
          </a:p>
        </p:txBody>
      </p:sp>
      <p:pic>
        <p:nvPicPr>
          <p:cNvPr id="269" name="Google Shape;269;g12cd11ba3ff_3_42"/>
          <p:cNvPicPr preferRelativeResize="0"/>
          <p:nvPr/>
        </p:nvPicPr>
        <p:blipFill rotWithShape="1">
          <a:blip r:embed="rId3">
            <a:alphaModFix/>
          </a:blip>
          <a:srcRect/>
          <a:stretch/>
        </p:blipFill>
        <p:spPr>
          <a:xfrm>
            <a:off x="466750" y="2325300"/>
            <a:ext cx="5456593" cy="2680075"/>
          </a:xfrm>
          <a:prstGeom prst="rect">
            <a:avLst/>
          </a:prstGeom>
          <a:noFill/>
          <a:ln>
            <a:noFill/>
          </a:ln>
        </p:spPr>
      </p:pic>
      <p:pic>
        <p:nvPicPr>
          <p:cNvPr id="270" name="Google Shape;270;g12cd11ba3ff_3_42"/>
          <p:cNvPicPr preferRelativeResize="0"/>
          <p:nvPr/>
        </p:nvPicPr>
        <p:blipFill rotWithShape="1">
          <a:blip r:embed="rId4">
            <a:alphaModFix/>
          </a:blip>
          <a:srcRect/>
          <a:stretch/>
        </p:blipFill>
        <p:spPr>
          <a:xfrm>
            <a:off x="6189992" y="2325300"/>
            <a:ext cx="5529579" cy="268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g12c98d74aa3_0_0"/>
          <p:cNvSpPr txBox="1"/>
          <p:nvPr/>
        </p:nvSpPr>
        <p:spPr>
          <a:xfrm>
            <a:off x="1792150" y="2758924"/>
            <a:ext cx="9155400" cy="1852200"/>
          </a:xfrm>
          <a:prstGeom prst="rect">
            <a:avLst/>
          </a:prstGeom>
          <a:noFill/>
          <a:ln>
            <a:noFill/>
          </a:ln>
        </p:spPr>
        <p:txBody>
          <a:bodyPr spcFirstLastPara="1" wrap="square" lIns="91425" tIns="45700" rIns="91425" bIns="45700" anchor="t" anchorCtr="0">
            <a:spAutoFit/>
          </a:bodyPr>
          <a:lstStyle/>
          <a:p>
            <a:pPr marL="0" marR="0" lvl="0" indent="0" algn="ctr" rtl="0">
              <a:lnSpc>
                <a:spcPct val="133333"/>
              </a:lnSpc>
              <a:spcBef>
                <a:spcPts val="0"/>
              </a:spcBef>
              <a:spcAft>
                <a:spcPts val="0"/>
              </a:spcAft>
              <a:buClr>
                <a:srgbClr val="000000"/>
              </a:buClr>
              <a:buSzPts val="3600"/>
              <a:buFont typeface="Arial"/>
              <a:buNone/>
            </a:pPr>
            <a:r>
              <a:rPr lang="en-US" sz="4900" b="1" i="0" u="none" strike="noStrike" cap="none">
                <a:solidFill>
                  <a:schemeClr val="dk1"/>
                </a:solidFill>
                <a:latin typeface="Montserrat"/>
                <a:ea typeface="Montserrat"/>
                <a:cs typeface="Montserrat"/>
                <a:sym typeface="Montserrat"/>
              </a:rPr>
              <a:t>STAGE 2</a:t>
            </a:r>
            <a:endParaRPr sz="4900" b="1" i="0" u="none" strike="noStrike" cap="none">
              <a:solidFill>
                <a:schemeClr val="dk1"/>
              </a:solidFill>
              <a:latin typeface="Montserrat"/>
              <a:ea typeface="Montserrat"/>
              <a:cs typeface="Montserrat"/>
              <a:sym typeface="Montserrat"/>
            </a:endParaRPr>
          </a:p>
          <a:p>
            <a:pPr marL="0" marR="0" lvl="0" indent="0" algn="ctr" rtl="0">
              <a:lnSpc>
                <a:spcPct val="133333"/>
              </a:lnSpc>
              <a:spcBef>
                <a:spcPts val="0"/>
              </a:spcBef>
              <a:spcAft>
                <a:spcPts val="0"/>
              </a:spcAft>
              <a:buClr>
                <a:srgbClr val="000000"/>
              </a:buClr>
              <a:buSzPts val="3600"/>
              <a:buFont typeface="Arial"/>
              <a:buNone/>
            </a:pPr>
            <a:r>
              <a:rPr lang="en-US" sz="4900" b="1" i="0" u="none" strike="noStrike" cap="none">
                <a:solidFill>
                  <a:schemeClr val="dk1"/>
                </a:solidFill>
                <a:latin typeface="Montserrat"/>
                <a:ea typeface="Montserrat"/>
                <a:cs typeface="Montserrat"/>
                <a:sym typeface="Montserrat"/>
              </a:rPr>
              <a:t>Data Pre-Processing</a:t>
            </a:r>
            <a:endParaRPr sz="2700" b="1"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12aca04e443_0_0"/>
          <p:cNvSpPr txBox="1"/>
          <p:nvPr/>
        </p:nvSpPr>
        <p:spPr>
          <a:xfrm>
            <a:off x="697150" y="147800"/>
            <a:ext cx="3960600" cy="5355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95000"/>
              </a:lnSpc>
              <a:spcBef>
                <a:spcPts val="0"/>
              </a:spcBef>
              <a:spcAft>
                <a:spcPts val="0"/>
              </a:spcAft>
              <a:buClr>
                <a:srgbClr val="0000FF"/>
              </a:buClr>
              <a:buSzPts val="2400"/>
              <a:buFont typeface="Arial"/>
              <a:buAutoNum type="arabicPeriod"/>
            </a:pPr>
            <a:r>
              <a:rPr lang="en-US" sz="2400" b="1" i="0" u="none" strike="noStrike" cap="none">
                <a:solidFill>
                  <a:srgbClr val="0000FF"/>
                </a:solidFill>
                <a:latin typeface="Arial"/>
                <a:ea typeface="Arial"/>
                <a:cs typeface="Arial"/>
                <a:sym typeface="Arial"/>
              </a:rPr>
              <a:t>Handle Missing Values</a:t>
            </a:r>
            <a:endParaRPr sz="2400" b="1" i="0" u="none" strike="noStrike" cap="none">
              <a:solidFill>
                <a:srgbClr val="0000FF"/>
              </a:solidFill>
              <a:latin typeface="Arial"/>
              <a:ea typeface="Arial"/>
              <a:cs typeface="Arial"/>
              <a:sym typeface="Arial"/>
            </a:endParaRPr>
          </a:p>
        </p:txBody>
      </p:sp>
      <p:pic>
        <p:nvPicPr>
          <p:cNvPr id="79" name="Google Shape;79;g12aca04e443_0_0"/>
          <p:cNvPicPr preferRelativeResize="0"/>
          <p:nvPr/>
        </p:nvPicPr>
        <p:blipFill rotWithShape="1">
          <a:blip r:embed="rId3">
            <a:alphaModFix/>
          </a:blip>
          <a:srcRect/>
          <a:stretch/>
        </p:blipFill>
        <p:spPr>
          <a:xfrm>
            <a:off x="6079950" y="885825"/>
            <a:ext cx="5622974" cy="5682325"/>
          </a:xfrm>
          <a:prstGeom prst="rect">
            <a:avLst/>
          </a:prstGeom>
          <a:noFill/>
          <a:ln>
            <a:noFill/>
          </a:ln>
        </p:spPr>
      </p:pic>
      <p:sp>
        <p:nvSpPr>
          <p:cNvPr id="80" name="Google Shape;80;g12aca04e443_0_0"/>
          <p:cNvSpPr txBox="1"/>
          <p:nvPr/>
        </p:nvSpPr>
        <p:spPr>
          <a:xfrm>
            <a:off x="771050" y="1353525"/>
            <a:ext cx="4993200" cy="41250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50000"/>
              </a:lnSpc>
              <a:spcBef>
                <a:spcPts val="0"/>
              </a:spcBef>
              <a:spcAft>
                <a:spcPts val="0"/>
              </a:spcAft>
              <a:buClr>
                <a:schemeClr val="dk1"/>
              </a:buClr>
              <a:buSzPts val="1600"/>
              <a:buFont typeface="Dosis"/>
              <a:buAutoNum type="arabicPeriod"/>
            </a:pPr>
            <a:r>
              <a:rPr lang="en-US" sz="1600" b="0" i="0" u="none" strike="noStrike" cap="none">
                <a:solidFill>
                  <a:schemeClr val="dk1"/>
                </a:solidFill>
                <a:latin typeface="Dosis"/>
                <a:ea typeface="Dosis"/>
                <a:cs typeface="Dosis"/>
                <a:sym typeface="Dosis"/>
              </a:rPr>
              <a:t>Terdapat 9 kolom yang mengandung value null, yaitu kolom: make, model, trim, body, transmission, condition, odometer, color, interior.</a:t>
            </a:r>
            <a:endParaRPr sz="1600" b="0" i="0" u="none" strike="noStrike" cap="none">
              <a:solidFill>
                <a:schemeClr val="dk1"/>
              </a:solidFill>
              <a:latin typeface="Dosis"/>
              <a:ea typeface="Dosis"/>
              <a:cs typeface="Dosis"/>
              <a:sym typeface="Dosis"/>
            </a:endParaRPr>
          </a:p>
          <a:p>
            <a:pPr marL="457200" marR="0" lvl="0" indent="-330200" algn="just" rtl="0">
              <a:lnSpc>
                <a:spcPct val="150000"/>
              </a:lnSpc>
              <a:spcBef>
                <a:spcPts val="0"/>
              </a:spcBef>
              <a:spcAft>
                <a:spcPts val="0"/>
              </a:spcAft>
              <a:buClr>
                <a:schemeClr val="dk1"/>
              </a:buClr>
              <a:buSzPts val="1600"/>
              <a:buFont typeface="Dosis"/>
              <a:buAutoNum type="arabicPeriod"/>
            </a:pPr>
            <a:r>
              <a:rPr lang="en-US" sz="1600" b="0" i="0" u="none" strike="noStrike" cap="none">
                <a:solidFill>
                  <a:schemeClr val="dk1"/>
                </a:solidFill>
                <a:latin typeface="Dosis"/>
                <a:ea typeface="Dosis"/>
                <a:cs typeface="Dosis"/>
                <a:sym typeface="Dosis"/>
              </a:rPr>
              <a:t>Kolom transmission mengandung cukup banyak value null, yaitu sebanyak 65,353 (sebesar 11.69% dari total data). Sehingga kolom ini tidak akan di drop baris data yang bernilai null, tetapi diisi dengan nilai modus dari kolom transmission yaitu “Automatic”.</a:t>
            </a:r>
            <a:endParaRPr sz="1600" b="0" i="0" u="none" strike="noStrike" cap="none">
              <a:solidFill>
                <a:schemeClr val="dk1"/>
              </a:solidFill>
              <a:latin typeface="Dosis"/>
              <a:ea typeface="Dosis"/>
              <a:cs typeface="Dosis"/>
              <a:sym typeface="Dosis"/>
            </a:endParaRPr>
          </a:p>
          <a:p>
            <a:pPr marL="457200" marR="0" lvl="0" indent="-330200" algn="just" rtl="0">
              <a:lnSpc>
                <a:spcPct val="150000"/>
              </a:lnSpc>
              <a:spcBef>
                <a:spcPts val="0"/>
              </a:spcBef>
              <a:spcAft>
                <a:spcPts val="0"/>
              </a:spcAft>
              <a:buClr>
                <a:schemeClr val="dk1"/>
              </a:buClr>
              <a:buSzPts val="1600"/>
              <a:buFont typeface="Dosis"/>
              <a:buAutoNum type="arabicPeriod"/>
            </a:pPr>
            <a:r>
              <a:rPr lang="en-US" sz="1600" b="0" i="0" u="none" strike="noStrike" cap="none">
                <a:solidFill>
                  <a:schemeClr val="dk1"/>
                </a:solidFill>
                <a:latin typeface="Dosis"/>
                <a:ea typeface="Dosis"/>
                <a:cs typeface="Dosis"/>
                <a:sym typeface="Dosis"/>
              </a:rPr>
              <a:t>Kolom-kolom lainnya yang mengandung baris data null, masih di angka kurang dari 2.5% dari total data, sehingga baris yang mengandung null akan di-drop.</a:t>
            </a:r>
            <a:endParaRPr sz="1600" b="0" i="0" u="none" strike="noStrike" cap="none">
              <a:solidFill>
                <a:schemeClr val="dk1"/>
              </a:solidFill>
              <a:latin typeface="Dosis"/>
              <a:ea typeface="Dosis"/>
              <a:cs typeface="Dosis"/>
              <a:sym typeface="Dosi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g12ccde88215_0_0"/>
          <p:cNvSpPr txBox="1"/>
          <p:nvPr/>
        </p:nvSpPr>
        <p:spPr>
          <a:xfrm>
            <a:off x="811450" y="683300"/>
            <a:ext cx="5601300" cy="836700"/>
          </a:xfrm>
          <a:prstGeom prst="rect">
            <a:avLst/>
          </a:prstGeom>
          <a:noFill/>
          <a:ln>
            <a:noFill/>
          </a:ln>
        </p:spPr>
        <p:txBody>
          <a:bodyPr spcFirstLastPara="1" wrap="square" lIns="91425" tIns="91425" rIns="91425" bIns="91425" anchor="t" anchorCtr="0">
            <a:spAutoFit/>
          </a:bodyPr>
          <a:lstStyle/>
          <a:p>
            <a:pPr marL="457200" marR="0" lvl="0" indent="-370141" algn="l" rtl="0">
              <a:lnSpc>
                <a:spcPct val="95000"/>
              </a:lnSpc>
              <a:spcBef>
                <a:spcPts val="0"/>
              </a:spcBef>
              <a:spcAft>
                <a:spcPts val="0"/>
              </a:spcAft>
              <a:buClr>
                <a:schemeClr val="dk1"/>
              </a:buClr>
              <a:buSzPts val="2229"/>
              <a:buFont typeface="Dosis"/>
              <a:buAutoNum type="alphaUcPeriod"/>
            </a:pPr>
            <a:r>
              <a:rPr lang="en-US" sz="2229" b="1" i="0" u="none" strike="noStrike" cap="none">
                <a:solidFill>
                  <a:schemeClr val="dk1"/>
                </a:solidFill>
                <a:latin typeface="Dosis"/>
                <a:ea typeface="Dosis"/>
                <a:cs typeface="Dosis"/>
                <a:sym typeface="Dosis"/>
              </a:rPr>
              <a:t>Drop Missing Value : Drop kolom yang persentase missing value-nya &lt; 2.5 %</a:t>
            </a:r>
            <a:endParaRPr sz="1600" b="0" i="0" u="none" strike="noStrike" cap="none">
              <a:solidFill>
                <a:srgbClr val="000000"/>
              </a:solidFill>
              <a:latin typeface="Arial"/>
              <a:ea typeface="Arial"/>
              <a:cs typeface="Arial"/>
              <a:sym typeface="Arial"/>
            </a:endParaRPr>
          </a:p>
        </p:txBody>
      </p:sp>
      <p:pic>
        <p:nvPicPr>
          <p:cNvPr id="86" name="Google Shape;86;g12ccde88215_0_0"/>
          <p:cNvPicPr preferRelativeResize="0"/>
          <p:nvPr/>
        </p:nvPicPr>
        <p:blipFill rotWithShape="1">
          <a:blip r:embed="rId3">
            <a:alphaModFix/>
          </a:blip>
          <a:srcRect/>
          <a:stretch/>
        </p:blipFill>
        <p:spPr>
          <a:xfrm>
            <a:off x="600099" y="1551925"/>
            <a:ext cx="6516799" cy="4185375"/>
          </a:xfrm>
          <a:prstGeom prst="rect">
            <a:avLst/>
          </a:prstGeom>
          <a:noFill/>
          <a:ln>
            <a:noFill/>
          </a:ln>
        </p:spPr>
      </p:pic>
      <p:sp>
        <p:nvSpPr>
          <p:cNvPr id="87" name="Google Shape;87;g12ccde88215_0_0"/>
          <p:cNvSpPr txBox="1"/>
          <p:nvPr/>
        </p:nvSpPr>
        <p:spPr>
          <a:xfrm>
            <a:off x="697150" y="147800"/>
            <a:ext cx="3960600" cy="5355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95000"/>
              </a:lnSpc>
              <a:spcBef>
                <a:spcPts val="0"/>
              </a:spcBef>
              <a:spcAft>
                <a:spcPts val="0"/>
              </a:spcAft>
              <a:buClr>
                <a:srgbClr val="0000FF"/>
              </a:buClr>
              <a:buSzPts val="2400"/>
              <a:buFont typeface="Arial"/>
              <a:buAutoNum type="arabicPeriod"/>
            </a:pPr>
            <a:r>
              <a:rPr lang="en-US" sz="2400" b="1" i="0" u="none" strike="noStrike" cap="none">
                <a:solidFill>
                  <a:srgbClr val="0000FF"/>
                </a:solidFill>
                <a:latin typeface="Arial"/>
                <a:ea typeface="Arial"/>
                <a:cs typeface="Arial"/>
                <a:sym typeface="Arial"/>
              </a:rPr>
              <a:t>Handle Missing Values</a:t>
            </a:r>
            <a:endParaRPr sz="2400" b="1" i="0" u="none" strike="noStrike" cap="none">
              <a:solidFill>
                <a:srgbClr val="0000FF"/>
              </a:solidFill>
              <a:latin typeface="Arial"/>
              <a:ea typeface="Arial"/>
              <a:cs typeface="Arial"/>
              <a:sym typeface="Arial"/>
            </a:endParaRPr>
          </a:p>
        </p:txBody>
      </p:sp>
      <p:sp>
        <p:nvSpPr>
          <p:cNvPr id="88" name="Google Shape;88;g12ccde88215_0_0"/>
          <p:cNvSpPr txBox="1"/>
          <p:nvPr/>
        </p:nvSpPr>
        <p:spPr>
          <a:xfrm>
            <a:off x="7329450" y="1380500"/>
            <a:ext cx="4623600" cy="46485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chemeClr val="dk1"/>
                </a:solidFill>
                <a:latin typeface="Dosis"/>
                <a:ea typeface="Dosis"/>
                <a:cs typeface="Dosis"/>
                <a:sym typeface="Dosis"/>
              </a:rPr>
              <a:t>Gambar di samping adalah proses untuk menghapus missing value dari kolom yang persentase missing value-nya &lt; 2.5 %, yang terdiri dari kolom make, model, trim, body, condition, odometer, color, dan interior.</a:t>
            </a:r>
            <a:endParaRPr sz="2000" b="0" i="0" u="none" strike="noStrike" cap="none">
              <a:solidFill>
                <a:schemeClr val="dk1"/>
              </a:solidFill>
              <a:latin typeface="Dosis"/>
              <a:ea typeface="Dosis"/>
              <a:cs typeface="Dosis"/>
              <a:sym typeface="Dosis"/>
            </a:endParaRPr>
          </a:p>
          <a:p>
            <a:pPr marL="0" marR="0" lvl="0" indent="0" algn="just" rtl="0">
              <a:lnSpc>
                <a:spcPct val="150000"/>
              </a:lnSpc>
              <a:spcBef>
                <a:spcPts val="0"/>
              </a:spcBef>
              <a:spcAft>
                <a:spcPts val="0"/>
              </a:spcAft>
              <a:buClr>
                <a:srgbClr val="000000"/>
              </a:buClr>
              <a:buSzPts val="2000"/>
              <a:buFont typeface="Arial"/>
              <a:buNone/>
            </a:pPr>
            <a:endParaRPr sz="2000" b="0" i="0" u="none" strike="noStrike" cap="none">
              <a:solidFill>
                <a:schemeClr val="dk1"/>
              </a:solidFill>
              <a:latin typeface="Dosis"/>
              <a:ea typeface="Dosis"/>
              <a:cs typeface="Dosis"/>
              <a:sym typeface="Dosis"/>
            </a:endParaRPr>
          </a:p>
          <a:p>
            <a:pPr marL="0" marR="0" lvl="0" indent="0" algn="just" rtl="0">
              <a:lnSpc>
                <a:spcPct val="150000"/>
              </a:lnSpc>
              <a:spcBef>
                <a:spcPts val="0"/>
              </a:spcBef>
              <a:spcAft>
                <a:spcPts val="0"/>
              </a:spcAft>
              <a:buClr>
                <a:srgbClr val="000000"/>
              </a:buClr>
              <a:buSzPts val="2000"/>
              <a:buFont typeface="Arial"/>
              <a:buNone/>
            </a:pPr>
            <a:r>
              <a:rPr lang="en-US" sz="2000" b="0" i="0" u="none" strike="noStrike" cap="none">
                <a:solidFill>
                  <a:schemeClr val="dk1"/>
                </a:solidFill>
                <a:latin typeface="Dosis"/>
                <a:ea typeface="Dosis"/>
                <a:cs typeface="Dosis"/>
                <a:sym typeface="Dosis"/>
              </a:rPr>
              <a:t>Setelah dihapus, kita dapat melihat bahwa jumlah missing value dari semua kolom kecuali transmission sudah bernilai nol. Artinya, proses ini sudah berhasil dilakukan,</a:t>
            </a:r>
            <a:endParaRPr sz="2000" b="0" i="0" u="none" strike="noStrike" cap="none">
              <a:solidFill>
                <a:schemeClr val="dk1"/>
              </a:solidFill>
              <a:latin typeface="Dosis"/>
              <a:ea typeface="Dosis"/>
              <a:cs typeface="Dosis"/>
              <a:sym typeface="Dosi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g12ccde88215_0_10"/>
          <p:cNvSpPr txBox="1"/>
          <p:nvPr/>
        </p:nvSpPr>
        <p:spPr>
          <a:xfrm>
            <a:off x="811450" y="683300"/>
            <a:ext cx="6305400" cy="8367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229"/>
              <a:buFont typeface="Arial"/>
              <a:buNone/>
            </a:pPr>
            <a:r>
              <a:rPr lang="en-US" sz="2229" b="1" i="0" u="none" strike="noStrike" cap="none">
                <a:solidFill>
                  <a:schemeClr val="dk1"/>
                </a:solidFill>
                <a:latin typeface="Dosis"/>
                <a:ea typeface="Dosis"/>
                <a:cs typeface="Dosis"/>
                <a:sym typeface="Dosis"/>
              </a:rPr>
              <a:t>B. Fill Missing Value : Mengisi missing value pada kolom Transmission dengan nilai modus</a:t>
            </a:r>
            <a:endParaRPr sz="1600" b="0" i="0" u="none" strike="noStrike" cap="none">
              <a:solidFill>
                <a:srgbClr val="000000"/>
              </a:solidFill>
              <a:latin typeface="Arial"/>
              <a:ea typeface="Arial"/>
              <a:cs typeface="Arial"/>
              <a:sym typeface="Arial"/>
            </a:endParaRPr>
          </a:p>
        </p:txBody>
      </p:sp>
      <p:sp>
        <p:nvSpPr>
          <p:cNvPr id="94" name="Google Shape;94;g12ccde88215_0_10"/>
          <p:cNvSpPr txBox="1"/>
          <p:nvPr/>
        </p:nvSpPr>
        <p:spPr>
          <a:xfrm>
            <a:off x="697150" y="147800"/>
            <a:ext cx="3960600" cy="535500"/>
          </a:xfrm>
          <a:prstGeom prst="rect">
            <a:avLst/>
          </a:prstGeom>
          <a:noFill/>
          <a:ln>
            <a:noFill/>
          </a:ln>
        </p:spPr>
        <p:txBody>
          <a:bodyPr spcFirstLastPara="1" wrap="square" lIns="91425" tIns="91425" rIns="91425" bIns="91425" anchor="t" anchorCtr="0">
            <a:spAutoFit/>
          </a:bodyPr>
          <a:lstStyle/>
          <a:p>
            <a:pPr marL="457200" marR="0" lvl="0" indent="-381000" algn="l" rtl="0">
              <a:lnSpc>
                <a:spcPct val="95000"/>
              </a:lnSpc>
              <a:spcBef>
                <a:spcPts val="0"/>
              </a:spcBef>
              <a:spcAft>
                <a:spcPts val="0"/>
              </a:spcAft>
              <a:buClr>
                <a:srgbClr val="0000FF"/>
              </a:buClr>
              <a:buSzPts val="2400"/>
              <a:buFont typeface="Arial"/>
              <a:buAutoNum type="arabicPeriod"/>
            </a:pPr>
            <a:r>
              <a:rPr lang="en-US" sz="2400" b="1" i="0" u="none" strike="noStrike" cap="none">
                <a:solidFill>
                  <a:srgbClr val="0000FF"/>
                </a:solidFill>
                <a:latin typeface="Arial"/>
                <a:ea typeface="Arial"/>
                <a:cs typeface="Arial"/>
                <a:sym typeface="Arial"/>
              </a:rPr>
              <a:t>Handle Missing Values</a:t>
            </a:r>
            <a:endParaRPr sz="2400" b="1" i="0" u="none" strike="noStrike" cap="none">
              <a:solidFill>
                <a:srgbClr val="0000FF"/>
              </a:solidFill>
              <a:latin typeface="Arial"/>
              <a:ea typeface="Arial"/>
              <a:cs typeface="Arial"/>
              <a:sym typeface="Arial"/>
            </a:endParaRPr>
          </a:p>
        </p:txBody>
      </p:sp>
      <p:sp>
        <p:nvSpPr>
          <p:cNvPr id="95" name="Google Shape;95;g12ccde88215_0_10"/>
          <p:cNvSpPr txBox="1"/>
          <p:nvPr/>
        </p:nvSpPr>
        <p:spPr>
          <a:xfrm>
            <a:off x="7329500" y="940500"/>
            <a:ext cx="4494900" cy="56568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Gambar di samping menunjukkan jumlah missing value sebesar 61,324 pada kolom transmission. Setelah kita isi missing value tersebut dengan nilai modusnya, kita dapat mengecek kembali dengan script di bawahnya bahwa proses pengisian tersebut sudah berhasil yang direpresentasikan oleh nilai 0.</a:t>
            </a:r>
            <a:endParaRPr sz="1800" b="0" i="0" u="none" strike="noStrike" cap="none">
              <a:solidFill>
                <a:schemeClr val="dk1"/>
              </a:solidFill>
              <a:latin typeface="Dosis"/>
              <a:ea typeface="Dosis"/>
              <a:cs typeface="Dosis"/>
              <a:sym typeface="Dosis"/>
            </a:endParaRPr>
          </a:p>
          <a:p>
            <a:pPr marL="0" marR="0" lvl="0" indent="0" algn="just" rtl="0">
              <a:lnSpc>
                <a:spcPct val="150000"/>
              </a:lnSpc>
              <a:spcBef>
                <a:spcPts val="0"/>
              </a:spcBef>
              <a:spcAft>
                <a:spcPts val="0"/>
              </a:spcAft>
              <a:buClr>
                <a:srgbClr val="000000"/>
              </a:buClr>
              <a:buSzPts val="900"/>
              <a:buFont typeface="Arial"/>
              <a:buNone/>
            </a:pPr>
            <a:endParaRPr sz="900" b="0" i="0" u="none" strike="noStrike" cap="none">
              <a:solidFill>
                <a:schemeClr val="dk1"/>
              </a:solidFill>
              <a:latin typeface="Dosis"/>
              <a:ea typeface="Dosis"/>
              <a:cs typeface="Dosis"/>
              <a:sym typeface="Dosis"/>
            </a:endParaRPr>
          </a:p>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Kami memilih mengisi missing value dengan nilai modus (automatic) karena kolom transmission bertipe data kategorikal. Selain itu, keputusan ini juga didukung oleh jumlah data yang menunjukkan bahwa sekitar 96.4% transmission didominasi oleh automatic.</a:t>
            </a:r>
            <a:endParaRPr sz="1800" b="0" i="0" u="none" strike="noStrike" cap="none">
              <a:solidFill>
                <a:schemeClr val="dk1"/>
              </a:solidFill>
              <a:latin typeface="Dosis"/>
              <a:ea typeface="Dosis"/>
              <a:cs typeface="Dosis"/>
              <a:sym typeface="Dosis"/>
            </a:endParaRPr>
          </a:p>
        </p:txBody>
      </p:sp>
      <p:pic>
        <p:nvPicPr>
          <p:cNvPr id="96" name="Google Shape;96;g12ccde88215_0_10"/>
          <p:cNvPicPr preferRelativeResize="0"/>
          <p:nvPr/>
        </p:nvPicPr>
        <p:blipFill rotWithShape="1">
          <a:blip r:embed="rId3">
            <a:alphaModFix/>
          </a:blip>
          <a:srcRect/>
          <a:stretch/>
        </p:blipFill>
        <p:spPr>
          <a:xfrm>
            <a:off x="576100" y="1520000"/>
            <a:ext cx="6181900" cy="2110900"/>
          </a:xfrm>
          <a:prstGeom prst="rect">
            <a:avLst/>
          </a:prstGeom>
          <a:noFill/>
          <a:ln>
            <a:noFill/>
          </a:ln>
        </p:spPr>
      </p:pic>
      <p:pic>
        <p:nvPicPr>
          <p:cNvPr id="97" name="Google Shape;97;g12ccde88215_0_10"/>
          <p:cNvPicPr preferRelativeResize="0"/>
          <p:nvPr/>
        </p:nvPicPr>
        <p:blipFill rotWithShape="1">
          <a:blip r:embed="rId4">
            <a:alphaModFix/>
          </a:blip>
          <a:srcRect t="8483"/>
          <a:stretch/>
        </p:blipFill>
        <p:spPr>
          <a:xfrm>
            <a:off x="1666075" y="3814775"/>
            <a:ext cx="4219726" cy="30432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g12aca04e443_1_15"/>
          <p:cNvPicPr preferRelativeResize="0"/>
          <p:nvPr/>
        </p:nvPicPr>
        <p:blipFill rotWithShape="1">
          <a:blip r:embed="rId3">
            <a:alphaModFix/>
          </a:blip>
          <a:srcRect/>
          <a:stretch/>
        </p:blipFill>
        <p:spPr>
          <a:xfrm>
            <a:off x="4281313" y="1345213"/>
            <a:ext cx="4304825" cy="1580575"/>
          </a:xfrm>
          <a:prstGeom prst="rect">
            <a:avLst/>
          </a:prstGeom>
          <a:noFill/>
          <a:ln>
            <a:noFill/>
          </a:ln>
        </p:spPr>
      </p:pic>
      <p:sp>
        <p:nvSpPr>
          <p:cNvPr id="104" name="Google Shape;104;g12aca04e443_1_15"/>
          <p:cNvSpPr txBox="1"/>
          <p:nvPr/>
        </p:nvSpPr>
        <p:spPr>
          <a:xfrm>
            <a:off x="697150" y="147800"/>
            <a:ext cx="39606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2. Handle Duplicated Data</a:t>
            </a:r>
            <a:endParaRPr sz="2400" b="1" i="0" u="none" strike="noStrike" cap="none">
              <a:solidFill>
                <a:srgbClr val="0000FF"/>
              </a:solidFill>
              <a:latin typeface="Arial"/>
              <a:ea typeface="Arial"/>
              <a:cs typeface="Arial"/>
              <a:sym typeface="Arial"/>
            </a:endParaRPr>
          </a:p>
        </p:txBody>
      </p:sp>
      <p:sp>
        <p:nvSpPr>
          <p:cNvPr id="105" name="Google Shape;105;g12aca04e443_1_15"/>
          <p:cNvSpPr txBox="1"/>
          <p:nvPr/>
        </p:nvSpPr>
        <p:spPr>
          <a:xfrm>
            <a:off x="1043025" y="3198150"/>
            <a:ext cx="107814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Kami tidak menemukan adanya data duplikat pada dataset kami, sehingga kami tidak perlu men-drop data duplikat.</a:t>
            </a:r>
            <a:endParaRPr sz="1800" b="0" i="0" u="none" strike="noStrike" cap="none">
              <a:solidFill>
                <a:schemeClr val="dk1"/>
              </a:solidFill>
              <a:latin typeface="Dosis"/>
              <a:ea typeface="Dosis"/>
              <a:cs typeface="Dosis"/>
              <a:sym typeface="Dosi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g12aca04e443_1_31"/>
          <p:cNvPicPr preferRelativeResize="0"/>
          <p:nvPr/>
        </p:nvPicPr>
        <p:blipFill rotWithShape="1">
          <a:blip r:embed="rId3">
            <a:alphaModFix/>
          </a:blip>
          <a:srcRect/>
          <a:stretch/>
        </p:blipFill>
        <p:spPr>
          <a:xfrm>
            <a:off x="3791900" y="1193894"/>
            <a:ext cx="5676900" cy="1157931"/>
          </a:xfrm>
          <a:prstGeom prst="rect">
            <a:avLst/>
          </a:prstGeom>
          <a:noFill/>
          <a:ln>
            <a:noFill/>
          </a:ln>
        </p:spPr>
      </p:pic>
      <p:pic>
        <p:nvPicPr>
          <p:cNvPr id="112" name="Google Shape;112;g12aca04e443_1_31"/>
          <p:cNvPicPr preferRelativeResize="0"/>
          <p:nvPr/>
        </p:nvPicPr>
        <p:blipFill rotWithShape="1">
          <a:blip r:embed="rId4">
            <a:alphaModFix/>
          </a:blip>
          <a:srcRect/>
          <a:stretch/>
        </p:blipFill>
        <p:spPr>
          <a:xfrm>
            <a:off x="3791900" y="2521175"/>
            <a:ext cx="5676900" cy="1030853"/>
          </a:xfrm>
          <a:prstGeom prst="rect">
            <a:avLst/>
          </a:prstGeom>
          <a:noFill/>
          <a:ln>
            <a:noFill/>
          </a:ln>
        </p:spPr>
      </p:pic>
      <p:grpSp>
        <p:nvGrpSpPr>
          <p:cNvPr id="113" name="Google Shape;113;g12aca04e443_1_31"/>
          <p:cNvGrpSpPr/>
          <p:nvPr/>
        </p:nvGrpSpPr>
        <p:grpSpPr>
          <a:xfrm>
            <a:off x="697150" y="147800"/>
            <a:ext cx="9389700" cy="1046100"/>
            <a:chOff x="697150" y="147800"/>
            <a:chExt cx="9389700" cy="1046100"/>
          </a:xfrm>
        </p:grpSpPr>
        <p:sp>
          <p:nvSpPr>
            <p:cNvPr id="114" name="Google Shape;114;g12aca04e443_1_31"/>
            <p:cNvSpPr txBox="1"/>
            <p:nvPr/>
          </p:nvSpPr>
          <p:spPr>
            <a:xfrm>
              <a:off x="697150" y="147800"/>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3. Handle Value in Categorical columns</a:t>
              </a:r>
              <a:endParaRPr sz="2400" b="1" i="0" u="none" strike="noStrike" cap="none">
                <a:solidFill>
                  <a:srgbClr val="0000FF"/>
                </a:solidFill>
                <a:latin typeface="Arial"/>
                <a:ea typeface="Arial"/>
                <a:cs typeface="Arial"/>
                <a:sym typeface="Arial"/>
              </a:endParaRPr>
            </a:p>
          </p:txBody>
        </p:sp>
        <p:sp>
          <p:nvSpPr>
            <p:cNvPr id="115" name="Google Shape;115;g12aca04e443_1_31"/>
            <p:cNvSpPr txBox="1"/>
            <p:nvPr/>
          </p:nvSpPr>
          <p:spPr>
            <a:xfrm>
              <a:off x="811450" y="683300"/>
              <a:ext cx="9275400" cy="510600"/>
            </a:xfrm>
            <a:prstGeom prst="rect">
              <a:avLst/>
            </a:prstGeom>
            <a:noFill/>
            <a:ln>
              <a:noFill/>
            </a:ln>
          </p:spPr>
          <p:txBody>
            <a:bodyPr spcFirstLastPara="1" wrap="square" lIns="91425" tIns="91425" rIns="91425" bIns="91425" anchor="t" anchorCtr="0">
              <a:spAutoFit/>
            </a:bodyPr>
            <a:lstStyle/>
            <a:p>
              <a:pPr marL="457200" marR="0" lvl="0" indent="-370141" algn="l" rtl="0">
                <a:lnSpc>
                  <a:spcPct val="95000"/>
                </a:lnSpc>
                <a:spcBef>
                  <a:spcPts val="0"/>
                </a:spcBef>
                <a:spcAft>
                  <a:spcPts val="0"/>
                </a:spcAft>
                <a:buClr>
                  <a:schemeClr val="dk1"/>
                </a:buClr>
                <a:buSzPts val="2229"/>
                <a:buFont typeface="Dosis"/>
                <a:buAutoNum type="alphaUcPeriod"/>
              </a:pPr>
              <a:r>
                <a:rPr lang="en-US" sz="2229" b="1" i="0" u="none" strike="noStrike" cap="none">
                  <a:solidFill>
                    <a:schemeClr val="dk1"/>
                  </a:solidFill>
                  <a:latin typeface="Dosis"/>
                  <a:ea typeface="Dosis"/>
                  <a:cs typeface="Dosis"/>
                  <a:sym typeface="Dosis"/>
                </a:rPr>
                <a:t>Mengubah value “-” pada Kolom Color dan Kolom Interior</a:t>
              </a:r>
              <a:endParaRPr sz="1600" b="0" i="0" u="none" strike="noStrike" cap="none">
                <a:solidFill>
                  <a:srgbClr val="000000"/>
                </a:solidFill>
                <a:latin typeface="Arial"/>
                <a:ea typeface="Arial"/>
                <a:cs typeface="Arial"/>
                <a:sym typeface="Arial"/>
              </a:endParaRPr>
            </a:p>
          </p:txBody>
        </p:sp>
      </p:grpSp>
      <p:sp>
        <p:nvSpPr>
          <p:cNvPr id="116" name="Google Shape;116;g12aca04e443_1_31"/>
          <p:cNvSpPr txBox="1"/>
          <p:nvPr/>
        </p:nvSpPr>
        <p:spPr>
          <a:xfrm>
            <a:off x="1694000" y="3552025"/>
            <a:ext cx="9872700" cy="780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chemeClr val="dk1"/>
              </a:buClr>
              <a:buSzPts val="1100"/>
              <a:buFont typeface="Arial"/>
              <a:buNone/>
            </a:pPr>
            <a:r>
              <a:rPr lang="en-US" sz="1800" b="0" i="0" u="none" strike="noStrike" cap="none">
                <a:solidFill>
                  <a:schemeClr val="dk1"/>
                </a:solidFill>
                <a:latin typeface="Arial"/>
                <a:ea typeface="Arial"/>
                <a:cs typeface="Arial"/>
                <a:sym typeface="Arial"/>
              </a:rPr>
              <a:t>Dari pengecekan unique value kolom Color dan kolom Interior, terdapat value “-” pada kedua kolom.</a:t>
            </a:r>
            <a:endParaRPr sz="1800" b="0" i="0" u="none" strike="noStrike" cap="none">
              <a:solidFill>
                <a:schemeClr val="dk1"/>
              </a:solidFill>
              <a:latin typeface="Arial"/>
              <a:ea typeface="Arial"/>
              <a:cs typeface="Arial"/>
              <a:sym typeface="Arial"/>
            </a:endParaRPr>
          </a:p>
        </p:txBody>
      </p:sp>
      <p:pic>
        <p:nvPicPr>
          <p:cNvPr id="117" name="Google Shape;117;g12aca04e443_1_31"/>
          <p:cNvPicPr preferRelativeResize="0"/>
          <p:nvPr/>
        </p:nvPicPr>
        <p:blipFill rotWithShape="1">
          <a:blip r:embed="rId5">
            <a:alphaModFix/>
          </a:blip>
          <a:srcRect/>
          <a:stretch/>
        </p:blipFill>
        <p:spPr>
          <a:xfrm>
            <a:off x="557200" y="4853138"/>
            <a:ext cx="5676900" cy="657225"/>
          </a:xfrm>
          <a:prstGeom prst="rect">
            <a:avLst/>
          </a:prstGeom>
          <a:noFill/>
          <a:ln>
            <a:noFill/>
          </a:ln>
        </p:spPr>
      </p:pic>
      <p:pic>
        <p:nvPicPr>
          <p:cNvPr id="118" name="Google Shape;118;g12aca04e443_1_31"/>
          <p:cNvPicPr preferRelativeResize="0"/>
          <p:nvPr/>
        </p:nvPicPr>
        <p:blipFill rotWithShape="1">
          <a:blip r:embed="rId6">
            <a:alphaModFix/>
          </a:blip>
          <a:srcRect/>
          <a:stretch/>
        </p:blipFill>
        <p:spPr>
          <a:xfrm>
            <a:off x="6353150" y="4857888"/>
            <a:ext cx="5657850" cy="647700"/>
          </a:xfrm>
          <a:prstGeom prst="rect">
            <a:avLst/>
          </a:prstGeom>
          <a:noFill/>
          <a:ln>
            <a:noFill/>
          </a:ln>
        </p:spPr>
      </p:pic>
      <p:sp>
        <p:nvSpPr>
          <p:cNvPr id="119" name="Google Shape;119;g12aca04e443_1_31"/>
          <p:cNvSpPr txBox="1"/>
          <p:nvPr/>
        </p:nvSpPr>
        <p:spPr>
          <a:xfrm>
            <a:off x="3362150" y="5673975"/>
            <a:ext cx="5964900" cy="8772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Value “-” pada kedua kolom selanjutnya diganti menjadi “unknown” menggunakan script di atas.</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125" name="Google Shape;125;g12ccde88215_0_42"/>
          <p:cNvGrpSpPr/>
          <p:nvPr/>
        </p:nvGrpSpPr>
        <p:grpSpPr>
          <a:xfrm>
            <a:off x="697150" y="147800"/>
            <a:ext cx="6419700" cy="1046100"/>
            <a:chOff x="697150" y="147800"/>
            <a:chExt cx="6419700" cy="1046100"/>
          </a:xfrm>
        </p:grpSpPr>
        <p:sp>
          <p:nvSpPr>
            <p:cNvPr id="126" name="Google Shape;126;g12ccde88215_0_42"/>
            <p:cNvSpPr txBox="1"/>
            <p:nvPr/>
          </p:nvSpPr>
          <p:spPr>
            <a:xfrm>
              <a:off x="697150" y="147800"/>
              <a:ext cx="6032400" cy="535500"/>
            </a:xfrm>
            <a:prstGeom prst="rect">
              <a:avLst/>
            </a:prstGeom>
            <a:noFill/>
            <a:ln>
              <a:noFill/>
            </a:ln>
          </p:spPr>
          <p:txBody>
            <a:bodyPr spcFirstLastPara="1" wrap="square" lIns="91425" tIns="91425" rIns="91425" bIns="91425" anchor="t" anchorCtr="0">
              <a:spAutoFit/>
            </a:bodyPr>
            <a:lstStyle/>
            <a:p>
              <a:pPr marL="0" marR="0" lvl="0" indent="0" algn="l" rtl="0">
                <a:lnSpc>
                  <a:spcPct val="95000"/>
                </a:lnSpc>
                <a:spcBef>
                  <a:spcPts val="0"/>
                </a:spcBef>
                <a:spcAft>
                  <a:spcPts val="0"/>
                </a:spcAft>
                <a:buClr>
                  <a:srgbClr val="000000"/>
                </a:buClr>
                <a:buSzPts val="2400"/>
                <a:buFont typeface="Arial"/>
                <a:buNone/>
              </a:pPr>
              <a:r>
                <a:rPr lang="en-US" sz="2400" b="1" i="0" u="none" strike="noStrike" cap="none">
                  <a:solidFill>
                    <a:srgbClr val="0000FF"/>
                  </a:solidFill>
                  <a:latin typeface="Arial"/>
                  <a:ea typeface="Arial"/>
                  <a:cs typeface="Arial"/>
                  <a:sym typeface="Arial"/>
                </a:rPr>
                <a:t>3. Handle Value in Categorical columns</a:t>
              </a:r>
              <a:endParaRPr sz="2400" b="1" i="0" u="none" strike="noStrike" cap="none">
                <a:solidFill>
                  <a:srgbClr val="0000FF"/>
                </a:solidFill>
                <a:latin typeface="Arial"/>
                <a:ea typeface="Arial"/>
                <a:cs typeface="Arial"/>
                <a:sym typeface="Arial"/>
              </a:endParaRPr>
            </a:p>
          </p:txBody>
        </p:sp>
        <p:sp>
          <p:nvSpPr>
            <p:cNvPr id="127" name="Google Shape;127;g12ccde88215_0_42"/>
            <p:cNvSpPr txBox="1"/>
            <p:nvPr/>
          </p:nvSpPr>
          <p:spPr>
            <a:xfrm>
              <a:off x="811450" y="683300"/>
              <a:ext cx="6305400" cy="510600"/>
            </a:xfrm>
            <a:prstGeom prst="rect">
              <a:avLst/>
            </a:prstGeom>
            <a:noFill/>
            <a:ln>
              <a:noFill/>
            </a:ln>
          </p:spPr>
          <p:txBody>
            <a:bodyPr spcFirstLastPara="1" wrap="square" lIns="91425" tIns="91425" rIns="91425" bIns="91425" anchor="t" anchorCtr="0">
              <a:spAutoFit/>
            </a:bodyPr>
            <a:lstStyle/>
            <a:p>
              <a:pPr marL="457200" marR="0" lvl="0" indent="0" algn="l" rtl="0">
                <a:lnSpc>
                  <a:spcPct val="95000"/>
                </a:lnSpc>
                <a:spcBef>
                  <a:spcPts val="0"/>
                </a:spcBef>
                <a:spcAft>
                  <a:spcPts val="0"/>
                </a:spcAft>
                <a:buClr>
                  <a:srgbClr val="000000"/>
                </a:buClr>
                <a:buSzPts val="2229"/>
                <a:buFont typeface="Arial"/>
                <a:buNone/>
              </a:pPr>
              <a:r>
                <a:rPr lang="en-US" sz="2229" b="1" i="0" u="none" strike="noStrike" cap="none">
                  <a:solidFill>
                    <a:schemeClr val="dk1"/>
                  </a:solidFill>
                  <a:latin typeface="Dosis"/>
                  <a:ea typeface="Dosis"/>
                  <a:cs typeface="Dosis"/>
                  <a:sym typeface="Dosis"/>
                </a:rPr>
                <a:t>Kolom Color</a:t>
              </a:r>
              <a:endParaRPr sz="1600" b="0" i="0" u="none" strike="noStrike" cap="none">
                <a:solidFill>
                  <a:srgbClr val="000000"/>
                </a:solidFill>
                <a:latin typeface="Arial"/>
                <a:ea typeface="Arial"/>
                <a:cs typeface="Arial"/>
                <a:sym typeface="Arial"/>
              </a:endParaRPr>
            </a:p>
          </p:txBody>
        </p:sp>
      </p:grpSp>
      <p:sp>
        <p:nvSpPr>
          <p:cNvPr id="128" name="Google Shape;128;g12ccde88215_0_42"/>
          <p:cNvSpPr txBox="1"/>
          <p:nvPr/>
        </p:nvSpPr>
        <p:spPr>
          <a:xfrm>
            <a:off x="559950" y="1270625"/>
            <a:ext cx="37137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semua value pada kolom Color</a:t>
            </a:r>
            <a:endParaRPr sz="1800" b="0" i="0" u="none" strike="noStrike" cap="none">
              <a:solidFill>
                <a:schemeClr val="dk1"/>
              </a:solidFill>
              <a:latin typeface="Dosis"/>
              <a:ea typeface="Dosis"/>
              <a:cs typeface="Dosis"/>
              <a:sym typeface="Dosis"/>
            </a:endParaRPr>
          </a:p>
        </p:txBody>
      </p:sp>
      <p:sp>
        <p:nvSpPr>
          <p:cNvPr id="129" name="Google Shape;129;g12ccde88215_0_42"/>
          <p:cNvSpPr txBox="1"/>
          <p:nvPr/>
        </p:nvSpPr>
        <p:spPr>
          <a:xfrm>
            <a:off x="1016625" y="5599250"/>
            <a:ext cx="107442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130" name="Google Shape;130;g12ccde88215_0_42"/>
          <p:cNvSpPr txBox="1"/>
          <p:nvPr/>
        </p:nvSpPr>
        <p:spPr>
          <a:xfrm>
            <a:off x="7315200" y="1270625"/>
            <a:ext cx="4297500" cy="4617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b="0" i="0" u="none" strike="noStrike" cap="none">
                <a:solidFill>
                  <a:schemeClr val="dk1"/>
                </a:solidFill>
                <a:latin typeface="Dosis"/>
                <a:ea typeface="Dosis"/>
                <a:cs typeface="Dosis"/>
                <a:sym typeface="Dosis"/>
              </a:rPr>
              <a:t>KDE plot </a:t>
            </a:r>
            <a:r>
              <a:rPr lang="en-US" sz="1800">
                <a:solidFill>
                  <a:schemeClr val="dk1"/>
                </a:solidFill>
                <a:latin typeface="Dosis"/>
                <a:ea typeface="Dosis"/>
                <a:cs typeface="Dosis"/>
                <a:sym typeface="Dosis"/>
              </a:rPr>
              <a:t>setelah rekategorisasi</a:t>
            </a:r>
            <a:r>
              <a:rPr lang="en-US" sz="1800" b="0" i="0" u="none" strike="noStrike" cap="none">
                <a:solidFill>
                  <a:schemeClr val="dk1"/>
                </a:solidFill>
                <a:latin typeface="Dosis"/>
                <a:ea typeface="Dosis"/>
                <a:cs typeface="Dosis"/>
                <a:sym typeface="Dosis"/>
              </a:rPr>
              <a:t> kolom Color</a:t>
            </a:r>
            <a:endParaRPr sz="1800" b="0" i="0" u="none" strike="noStrike" cap="none">
              <a:solidFill>
                <a:schemeClr val="dk1"/>
              </a:solidFill>
              <a:latin typeface="Dosis"/>
              <a:ea typeface="Dosis"/>
              <a:cs typeface="Dosis"/>
              <a:sym typeface="Dosis"/>
            </a:endParaRPr>
          </a:p>
        </p:txBody>
      </p:sp>
      <p:sp>
        <p:nvSpPr>
          <p:cNvPr id="131" name="Google Shape;131;g12ccde88215_0_42"/>
          <p:cNvSpPr txBox="1"/>
          <p:nvPr/>
        </p:nvSpPr>
        <p:spPr>
          <a:xfrm>
            <a:off x="559950" y="4734000"/>
            <a:ext cx="11200800" cy="2124000"/>
          </a:xfrm>
          <a:prstGeom prst="rect">
            <a:avLst/>
          </a:prstGeom>
          <a:noFill/>
          <a:ln>
            <a:noFill/>
          </a:ln>
        </p:spPr>
        <p:txBody>
          <a:bodyPr spcFirstLastPara="1" wrap="square" lIns="91425" tIns="91425" rIns="91425" bIns="91425" anchor="t" anchorCtr="0">
            <a:spAutoFit/>
          </a:bodyPr>
          <a:lstStyle/>
          <a:p>
            <a:pPr marL="0" marR="0" lvl="0" indent="0" algn="just" rtl="0">
              <a:lnSpc>
                <a:spcPct val="150000"/>
              </a:lnSpc>
              <a:spcBef>
                <a:spcPts val="0"/>
              </a:spcBef>
              <a:spcAft>
                <a:spcPts val="0"/>
              </a:spcAft>
              <a:buClr>
                <a:srgbClr val="000000"/>
              </a:buClr>
              <a:buSzPts val="1800"/>
              <a:buFont typeface="Arial"/>
              <a:buNone/>
            </a:pPr>
            <a:r>
              <a:rPr lang="en-US" sz="1800">
                <a:solidFill>
                  <a:schemeClr val="dk1"/>
                </a:solidFill>
                <a:latin typeface="Dosis"/>
                <a:ea typeface="Dosis"/>
                <a:cs typeface="Dosis"/>
                <a:sym typeface="Dosis"/>
              </a:rPr>
              <a:t>Karena jumlah unique value pada kolom color yang cukup tinggi, kami memutuskan untuk melakukan rekategorisasi unique value pada kolom ini. Kami memilih 96% unique value dengan frekuensi tertinggi, lalu sisanya yakni 4% kami buat sebagai value </a:t>
            </a:r>
            <a:r>
              <a:rPr lang="en-US" sz="1800" b="1" u="sng">
                <a:solidFill>
                  <a:schemeClr val="dk1"/>
                </a:solidFill>
                <a:latin typeface="Dosis"/>
                <a:ea typeface="Dosis"/>
                <a:cs typeface="Dosis"/>
                <a:sym typeface="Dosis"/>
              </a:rPr>
              <a:t>others</a:t>
            </a:r>
            <a:r>
              <a:rPr lang="en-US" sz="1800">
                <a:solidFill>
                  <a:schemeClr val="dk1"/>
                </a:solidFill>
                <a:latin typeface="Dosis"/>
                <a:ea typeface="Dosis"/>
                <a:cs typeface="Dosis"/>
                <a:sym typeface="Dosis"/>
              </a:rPr>
              <a:t>. Kita dapat melihat bahwa kde setelah rekategorisasi masih masih terlihat cukup mirip dengan kde sebelum rekategorisasi. Artinya, meskipun unique value-nya berkurang, tetapi informasi pengaruh dari kolom color ini masih tetap terjaga. Unique value setelah rekategorisasi yaitu: white, gray, black, red, silver, others, beige, blue, gold, dan green.</a:t>
            </a:r>
            <a:endParaRPr sz="1800" b="0" i="0" u="none" strike="noStrike" cap="none">
              <a:solidFill>
                <a:schemeClr val="dk1"/>
              </a:solidFill>
              <a:latin typeface="Dosis"/>
              <a:ea typeface="Dosis"/>
              <a:cs typeface="Dosis"/>
              <a:sym typeface="Dosis"/>
            </a:endParaRPr>
          </a:p>
        </p:txBody>
      </p:sp>
      <p:pic>
        <p:nvPicPr>
          <p:cNvPr id="132" name="Google Shape;132;g12ccde88215_0_42"/>
          <p:cNvPicPr preferRelativeResize="0"/>
          <p:nvPr/>
        </p:nvPicPr>
        <p:blipFill>
          <a:blip r:embed="rId3">
            <a:alphaModFix/>
          </a:blip>
          <a:stretch>
            <a:fillRect/>
          </a:stretch>
        </p:blipFill>
        <p:spPr>
          <a:xfrm>
            <a:off x="180975" y="1809050"/>
            <a:ext cx="5385727" cy="2751012"/>
          </a:xfrm>
          <a:prstGeom prst="rect">
            <a:avLst/>
          </a:prstGeom>
          <a:noFill/>
          <a:ln>
            <a:noFill/>
          </a:ln>
        </p:spPr>
      </p:pic>
      <p:pic>
        <p:nvPicPr>
          <p:cNvPr id="133" name="Google Shape;133;g12ccde88215_0_42"/>
          <p:cNvPicPr preferRelativeResize="0"/>
          <p:nvPr/>
        </p:nvPicPr>
        <p:blipFill>
          <a:blip r:embed="rId4">
            <a:alphaModFix/>
          </a:blip>
          <a:stretch>
            <a:fillRect/>
          </a:stretch>
        </p:blipFill>
        <p:spPr>
          <a:xfrm>
            <a:off x="6277030" y="1849013"/>
            <a:ext cx="5233921" cy="26710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1261</Words>
  <Application>Microsoft Office PowerPoint</Application>
  <PresentationFormat>Widescreen</PresentationFormat>
  <Paragraphs>169</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Dosis</vt:lpstr>
      <vt:lpstr>Montserrat</vt: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msoffice5650</dc:creator>
  <cp:lastModifiedBy>nanask2311@gmail.com</cp:lastModifiedBy>
  <cp:revision>1</cp:revision>
  <dcterms:created xsi:type="dcterms:W3CDTF">2020-04-27T16:06:52Z</dcterms:created>
  <dcterms:modified xsi:type="dcterms:W3CDTF">2022-06-14T07:34:21Z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y fmtid="{D5CDD505-2E9C-101B-9397-08002B2CF9AE}" pid="3" name="ICV">
    <vt:lpwstr>34dabffec7c2448f996b33ce5d959054</vt:lpwstr>
  </property>
</Properties>
</file>